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9" r:id="rId1"/>
  </p:sldMasterIdLst>
  <p:notesMasterIdLst>
    <p:notesMasterId r:id="rId22"/>
  </p:notesMasterIdLst>
  <p:sldIdLst>
    <p:sldId id="271" r:id="rId2"/>
    <p:sldId id="272" r:id="rId3"/>
    <p:sldId id="273" r:id="rId4"/>
    <p:sldId id="274" r:id="rId5"/>
    <p:sldId id="256" r:id="rId6"/>
    <p:sldId id="257" r:id="rId7"/>
    <p:sldId id="258" r:id="rId8"/>
    <p:sldId id="259" r:id="rId9"/>
    <p:sldId id="265" r:id="rId10"/>
    <p:sldId id="266" r:id="rId11"/>
    <p:sldId id="263" r:id="rId12"/>
    <p:sldId id="260" r:id="rId13"/>
    <p:sldId id="261" r:id="rId14"/>
    <p:sldId id="264" r:id="rId15"/>
    <p:sldId id="267" r:id="rId16"/>
    <p:sldId id="268" r:id="rId17"/>
    <p:sldId id="262" r:id="rId18"/>
    <p:sldId id="276" r:id="rId19"/>
    <p:sldId id="269" r:id="rId20"/>
    <p:sldId id="270"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2BA684-FD16-478B-8696-6B89AA6EC5A1}"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AB8BDC68-F2A9-40DB-8D0C-842F78DCA3EA}">
      <dgm:prSet/>
      <dgm:spPr/>
      <dgm:t>
        <a:bodyPr/>
        <a:lstStyle/>
        <a:p>
          <a:r>
            <a:rPr lang="en-US" dirty="0">
              <a:latin typeface="Times New Roman" panose="02020603050405020304" pitchFamily="18" charset="0"/>
              <a:cs typeface="Times New Roman" panose="02020603050405020304" pitchFamily="18" charset="0"/>
            </a:rPr>
            <a:t>Hyper-Casual games' monetization strategy with small ads depends on being played by large audiences. It is very difficult to appeal to all people of various races, genders, ages and cultures. That's why Hyper-Casual games are usually designed with easy-to-understand graphics and the rest is up to the user's imagination.</a:t>
          </a:r>
        </a:p>
      </dgm:t>
    </dgm:pt>
    <dgm:pt modelId="{1F09B589-BDD7-4F9D-A009-4F57C6448FC5}" type="parTrans" cxnId="{4B727084-9FEA-4E1E-8BAC-32307EFFD0DE}">
      <dgm:prSet/>
      <dgm:spPr/>
      <dgm:t>
        <a:bodyPr/>
        <a:lstStyle/>
        <a:p>
          <a:endParaRPr lang="en-US"/>
        </a:p>
      </dgm:t>
    </dgm:pt>
    <dgm:pt modelId="{9CD58AA4-EAD4-4ACA-A6E1-40869E4A9345}" type="sibTrans" cxnId="{4B727084-9FEA-4E1E-8BAC-32307EFFD0DE}">
      <dgm:prSet/>
      <dgm:spPr/>
      <dgm:t>
        <a:bodyPr/>
        <a:lstStyle/>
        <a:p>
          <a:endParaRPr lang="en-US"/>
        </a:p>
      </dgm:t>
    </dgm:pt>
    <dgm:pt modelId="{9A39153C-8104-4C71-8FEF-0A7BCAE0D336}">
      <dgm:prSet/>
      <dgm:spPr/>
      <dgm:t>
        <a:bodyPr/>
        <a:lstStyle/>
        <a:p>
          <a:r>
            <a:rPr lang="en-US" dirty="0"/>
            <a:t>In order to continue this principle, we have designed the models and interfaces in our game in a way that is pleasing to the eye but not tiring.</a:t>
          </a:r>
        </a:p>
      </dgm:t>
    </dgm:pt>
    <dgm:pt modelId="{6F2D0A4E-CD14-4F3F-A15D-503E4C2CB0E5}" type="parTrans" cxnId="{21BDA922-60D0-47E2-A234-7DCC9FAB4C9C}">
      <dgm:prSet/>
      <dgm:spPr/>
      <dgm:t>
        <a:bodyPr/>
        <a:lstStyle/>
        <a:p>
          <a:endParaRPr lang="en-US"/>
        </a:p>
      </dgm:t>
    </dgm:pt>
    <dgm:pt modelId="{B6A9FADB-63AF-441D-988D-C683F1B519D3}" type="sibTrans" cxnId="{21BDA922-60D0-47E2-A234-7DCC9FAB4C9C}">
      <dgm:prSet/>
      <dgm:spPr/>
      <dgm:t>
        <a:bodyPr/>
        <a:lstStyle/>
        <a:p>
          <a:endParaRPr lang="en-US"/>
        </a:p>
      </dgm:t>
    </dgm:pt>
    <dgm:pt modelId="{694F712F-A236-4023-A977-68BCEE99B597}" type="pres">
      <dgm:prSet presAssocID="{8E2BA684-FD16-478B-8696-6B89AA6EC5A1}" presName="linear" presStyleCnt="0">
        <dgm:presLayoutVars>
          <dgm:animLvl val="lvl"/>
          <dgm:resizeHandles val="exact"/>
        </dgm:presLayoutVars>
      </dgm:prSet>
      <dgm:spPr/>
      <dgm:t>
        <a:bodyPr/>
        <a:lstStyle/>
        <a:p>
          <a:endParaRPr lang="en-US"/>
        </a:p>
      </dgm:t>
    </dgm:pt>
    <dgm:pt modelId="{4813248B-5ED1-468C-9682-85471BC80E3C}" type="pres">
      <dgm:prSet presAssocID="{AB8BDC68-F2A9-40DB-8D0C-842F78DCA3EA}" presName="parentText" presStyleLbl="node1" presStyleIdx="0" presStyleCnt="2">
        <dgm:presLayoutVars>
          <dgm:chMax val="0"/>
          <dgm:bulletEnabled val="1"/>
        </dgm:presLayoutVars>
      </dgm:prSet>
      <dgm:spPr/>
      <dgm:t>
        <a:bodyPr/>
        <a:lstStyle/>
        <a:p>
          <a:endParaRPr lang="en-US"/>
        </a:p>
      </dgm:t>
    </dgm:pt>
    <dgm:pt modelId="{7D7FEAF4-59FC-4CE0-A631-D2ACC9D7395C}" type="pres">
      <dgm:prSet presAssocID="{9CD58AA4-EAD4-4ACA-A6E1-40869E4A9345}" presName="spacer" presStyleCnt="0"/>
      <dgm:spPr/>
    </dgm:pt>
    <dgm:pt modelId="{3A36DA45-FA3A-49DC-817F-5ECA95257086}" type="pres">
      <dgm:prSet presAssocID="{9A39153C-8104-4C71-8FEF-0A7BCAE0D336}" presName="parentText" presStyleLbl="node1" presStyleIdx="1" presStyleCnt="2">
        <dgm:presLayoutVars>
          <dgm:chMax val="0"/>
          <dgm:bulletEnabled val="1"/>
        </dgm:presLayoutVars>
      </dgm:prSet>
      <dgm:spPr/>
      <dgm:t>
        <a:bodyPr/>
        <a:lstStyle/>
        <a:p>
          <a:endParaRPr lang="en-US"/>
        </a:p>
      </dgm:t>
    </dgm:pt>
  </dgm:ptLst>
  <dgm:cxnLst>
    <dgm:cxn modelId="{21BDA922-60D0-47E2-A234-7DCC9FAB4C9C}" srcId="{8E2BA684-FD16-478B-8696-6B89AA6EC5A1}" destId="{9A39153C-8104-4C71-8FEF-0A7BCAE0D336}" srcOrd="1" destOrd="0" parTransId="{6F2D0A4E-CD14-4F3F-A15D-503E4C2CB0E5}" sibTransId="{B6A9FADB-63AF-441D-988D-C683F1B519D3}"/>
    <dgm:cxn modelId="{4B727084-9FEA-4E1E-8BAC-32307EFFD0DE}" srcId="{8E2BA684-FD16-478B-8696-6B89AA6EC5A1}" destId="{AB8BDC68-F2A9-40DB-8D0C-842F78DCA3EA}" srcOrd="0" destOrd="0" parTransId="{1F09B589-BDD7-4F9D-A009-4F57C6448FC5}" sibTransId="{9CD58AA4-EAD4-4ACA-A6E1-40869E4A9345}"/>
    <dgm:cxn modelId="{E7E7E088-7F6E-4CB3-B817-5FEBACC9EF21}" type="presOf" srcId="{AB8BDC68-F2A9-40DB-8D0C-842F78DCA3EA}" destId="{4813248B-5ED1-468C-9682-85471BC80E3C}" srcOrd="0" destOrd="0" presId="urn:microsoft.com/office/officeart/2005/8/layout/vList2"/>
    <dgm:cxn modelId="{F7881C65-EFA7-4AD4-B196-893463D41489}" type="presOf" srcId="{9A39153C-8104-4C71-8FEF-0A7BCAE0D336}" destId="{3A36DA45-FA3A-49DC-817F-5ECA95257086}" srcOrd="0" destOrd="0" presId="urn:microsoft.com/office/officeart/2005/8/layout/vList2"/>
    <dgm:cxn modelId="{579EE183-619C-49B5-86E1-959024C52592}" type="presOf" srcId="{8E2BA684-FD16-478B-8696-6B89AA6EC5A1}" destId="{694F712F-A236-4023-A977-68BCEE99B597}" srcOrd="0" destOrd="0" presId="urn:microsoft.com/office/officeart/2005/8/layout/vList2"/>
    <dgm:cxn modelId="{5D82A18F-BEE5-4B92-853A-502E629DF815}" type="presParOf" srcId="{694F712F-A236-4023-A977-68BCEE99B597}" destId="{4813248B-5ED1-468C-9682-85471BC80E3C}" srcOrd="0" destOrd="0" presId="urn:microsoft.com/office/officeart/2005/8/layout/vList2"/>
    <dgm:cxn modelId="{045065F3-2318-48DC-8721-8575D5D0DE62}" type="presParOf" srcId="{694F712F-A236-4023-A977-68BCEE99B597}" destId="{7D7FEAF4-59FC-4CE0-A631-D2ACC9D7395C}" srcOrd="1" destOrd="0" presId="urn:microsoft.com/office/officeart/2005/8/layout/vList2"/>
    <dgm:cxn modelId="{966E6FEF-7163-4F05-A387-58671C08EEBD}" type="presParOf" srcId="{694F712F-A236-4023-A977-68BCEE99B597}" destId="{3A36DA45-FA3A-49DC-817F-5ECA95257086}"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13248B-5ED1-468C-9682-85471BC80E3C}">
      <dsp:nvSpPr>
        <dsp:cNvPr id="0" name=""/>
        <dsp:cNvSpPr/>
      </dsp:nvSpPr>
      <dsp:spPr>
        <a:xfrm>
          <a:off x="0" y="347430"/>
          <a:ext cx="6628804" cy="2110680"/>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dirty="0">
              <a:latin typeface="Times New Roman" panose="02020603050405020304" pitchFamily="18" charset="0"/>
              <a:cs typeface="Times New Roman" panose="02020603050405020304" pitchFamily="18" charset="0"/>
            </a:rPr>
            <a:t>Hyper-Casual games' monetization strategy with small ads depends on being played by large audiences. It is very difficult to appeal to all people of various races, genders, ages and cultures. That's why Hyper-Casual games are usually designed with easy-to-understand graphics and the rest is up to the user's imagination.</a:t>
          </a:r>
        </a:p>
      </dsp:txBody>
      <dsp:txXfrm>
        <a:off x="103035" y="450465"/>
        <a:ext cx="6422734" cy="1904610"/>
      </dsp:txXfrm>
    </dsp:sp>
    <dsp:sp modelId="{3A36DA45-FA3A-49DC-817F-5ECA95257086}">
      <dsp:nvSpPr>
        <dsp:cNvPr id="0" name=""/>
        <dsp:cNvSpPr/>
      </dsp:nvSpPr>
      <dsp:spPr>
        <a:xfrm>
          <a:off x="0" y="2521470"/>
          <a:ext cx="6628804" cy="2110680"/>
        </a:xfrm>
        <a:prstGeom prst="roundRect">
          <a:avLst/>
        </a:prstGeom>
        <a:gradFill rotWithShape="0">
          <a:gsLst>
            <a:gs pos="0">
              <a:schemeClr val="accent2">
                <a:hueOff val="-2964286"/>
                <a:satOff val="14200"/>
                <a:lumOff val="13137"/>
                <a:alphaOff val="0"/>
                <a:tint val="96000"/>
                <a:lumMod val="100000"/>
              </a:schemeClr>
            </a:gs>
            <a:gs pos="78000">
              <a:schemeClr val="accent2">
                <a:hueOff val="-2964286"/>
                <a:satOff val="14200"/>
                <a:lumOff val="1313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dirty="0"/>
            <a:t>In order to continue this principle, we have designed the models and interfaces in our game in a way that is pleasing to the eye but not tiring.</a:t>
          </a:r>
        </a:p>
      </dsp:txBody>
      <dsp:txXfrm>
        <a:off x="103035" y="2624505"/>
        <a:ext cx="6422734" cy="190461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7.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86A8C-5E37-4E45-AE60-9FD9E408ABB3}" type="datetimeFigureOut">
              <a:rPr lang="en-US" smtClean="0"/>
              <a:t>6/25/2021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CF0188-FFB5-439A-B0F8-68498B617E96}" type="slidenum">
              <a:rPr lang="en-US" smtClean="0"/>
              <a:t>‹#›</a:t>
            </a:fld>
            <a:endParaRPr lang="en-US"/>
          </a:p>
        </p:txBody>
      </p:sp>
    </p:spTree>
    <p:extLst>
      <p:ext uri="{BB962C8B-B14F-4D97-AF65-F5344CB8AC3E}">
        <p14:creationId xmlns:p14="http://schemas.microsoft.com/office/powerpoint/2010/main" val="2476226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CF0188-FFB5-439A-B0F8-68498B617E96}" type="slidenum">
              <a:rPr lang="en-US" smtClean="0"/>
              <a:t>5</a:t>
            </a:fld>
            <a:endParaRPr lang="en-US"/>
          </a:p>
        </p:txBody>
      </p:sp>
    </p:spTree>
    <p:extLst>
      <p:ext uri="{BB962C8B-B14F-4D97-AF65-F5344CB8AC3E}">
        <p14:creationId xmlns:p14="http://schemas.microsoft.com/office/powerpoint/2010/main" val="3074223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5640736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2212285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5126273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18757062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427874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15409401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40554582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1355268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2440564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E14A98-C191-45E4-8D8E-5D568168263B}" type="datetimeFigureOut">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2890147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FE14A98-C191-45E4-8D8E-5D568168263B}" type="datetimeFigureOut">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512139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FE14A98-C191-45E4-8D8E-5D568168263B}" type="datetimeFigureOut">
              <a:rPr lang="en-US" smtClean="0"/>
              <a:t>6/25/2021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798629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FE14A98-C191-45E4-8D8E-5D568168263B}" type="datetimeFigureOut">
              <a:rPr lang="en-US" smtClean="0"/>
              <a:t>6/25/2021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1262991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E14A98-C191-45E4-8D8E-5D568168263B}" type="datetimeFigureOut">
              <a:rPr lang="en-US" smtClean="0"/>
              <a:t>6/25/2021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1302383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FE14A98-C191-45E4-8D8E-5D568168263B}" type="datetimeFigureOut">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3350148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FE14A98-C191-45E4-8D8E-5D568168263B}" type="datetimeFigureOut">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D5898E-BB2A-472C-AC5C-5A1E2824C580}" type="slidenum">
              <a:rPr lang="en-US" smtClean="0"/>
              <a:t>‹#›</a:t>
            </a:fld>
            <a:endParaRPr lang="en-US"/>
          </a:p>
        </p:txBody>
      </p:sp>
    </p:spTree>
    <p:extLst>
      <p:ext uri="{BB962C8B-B14F-4D97-AF65-F5344CB8AC3E}">
        <p14:creationId xmlns:p14="http://schemas.microsoft.com/office/powerpoint/2010/main" val="1486177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FE14A98-C191-45E4-8D8E-5D568168263B}" type="datetimeFigureOut">
              <a:rPr lang="en-US" smtClean="0"/>
              <a:t>6/25/2021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AD5898E-BB2A-472C-AC5C-5A1E2824C580}" type="slidenum">
              <a:rPr lang="en-US" smtClean="0"/>
              <a:t>‹#›</a:t>
            </a:fld>
            <a:endParaRPr lang="en-US"/>
          </a:p>
        </p:txBody>
      </p:sp>
    </p:spTree>
    <p:extLst>
      <p:ext uri="{BB962C8B-B14F-4D97-AF65-F5344CB8AC3E}">
        <p14:creationId xmlns:p14="http://schemas.microsoft.com/office/powerpoint/2010/main" val="3874851811"/>
      </p:ext>
    </p:extLst>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 id="2147483851" r:id="rId12"/>
    <p:sldLayoutId id="2147483852" r:id="rId13"/>
    <p:sldLayoutId id="2147483853" r:id="rId14"/>
    <p:sldLayoutId id="2147483854" r:id="rId15"/>
    <p:sldLayoutId id="214748385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1F2B4773-3207-44CC-B7AC-892B7049821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1" name="Straight Connector 70">
              <a:extLst>
                <a:ext uri="{FF2B5EF4-FFF2-40B4-BE49-F238E27FC236}">
                  <a16:creationId xmlns:a16="http://schemas.microsoft.com/office/drawing/2014/main" id="{2B8267CA-A7A5-4E11-9D92-4EAC3DD3E809}"/>
                </a:ext>
                <a:ext uri="{C183D7F6-B498-43B3-948B-1728B52AA6E4}">
                  <adec:decorative xmlns:adec="http://schemas.microsoft.com/office/drawing/2017/decorative" xmlns=""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2" name="Straight Connector 71">
              <a:extLst>
                <a:ext uri="{FF2B5EF4-FFF2-40B4-BE49-F238E27FC236}">
                  <a16:creationId xmlns:a16="http://schemas.microsoft.com/office/drawing/2014/main" id="{E83D61B5-C6B4-4A4B-85AD-FEE7A54912C0}"/>
                </a:ext>
                <a:ext uri="{C183D7F6-B498-43B3-948B-1728B52AA6E4}">
                  <adec:decorative xmlns:adec="http://schemas.microsoft.com/office/drawing/2017/decorative" xmlns=""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3"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4"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5" name="Isosceles Triangle 74">
              <a:extLst>
                <a:ext uri="{FF2B5EF4-FFF2-40B4-BE49-F238E27FC236}">
                  <a16:creationId xmlns:a16="http://schemas.microsoft.com/office/drawing/2014/main" id="{971E5644-6772-414A-8199-E30BFB02A5D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76"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78">
              <a:extLst>
                <a:ext uri="{FF2B5EF4-FFF2-40B4-BE49-F238E27FC236}">
                  <a16:creationId xmlns:a16="http://schemas.microsoft.com/office/drawing/2014/main" id="{BC8157DF-FD90-4AD6-B803-3AC0ACD8E6A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0" name="Isosceles Triangle 79">
              <a:extLst>
                <a:ext uri="{FF2B5EF4-FFF2-40B4-BE49-F238E27FC236}">
                  <a16:creationId xmlns:a16="http://schemas.microsoft.com/office/drawing/2014/main" id="{3548B067-9D63-4D21-92EF-CBC9E6338C8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2062" name="Rectangle 81">
            <a:extLst>
              <a:ext uri="{FF2B5EF4-FFF2-40B4-BE49-F238E27FC236}">
                <a16:creationId xmlns:a16="http://schemas.microsoft.com/office/drawing/2014/main" id="{A65AC7D1-EAA9-48F5-B509-60A7F50BF70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063" name="Rectangle 83">
            <a:extLst>
              <a:ext uri="{FF2B5EF4-FFF2-40B4-BE49-F238E27FC236}">
                <a16:creationId xmlns:a16="http://schemas.microsoft.com/office/drawing/2014/main" id="{D6320AF9-619A-4175-865B-5663E1AEF4C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64" name="Straight Connector 85">
            <a:extLst>
              <a:ext uri="{FF2B5EF4-FFF2-40B4-BE49-F238E27FC236}">
                <a16:creationId xmlns:a16="http://schemas.microsoft.com/office/drawing/2014/main" id="{063B6EC6-D752-4EE7-908B-F8F19E8C7FEA}"/>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065" name="Straight Connector 87">
            <a:extLst>
              <a:ext uri="{FF2B5EF4-FFF2-40B4-BE49-F238E27FC236}">
                <a16:creationId xmlns:a16="http://schemas.microsoft.com/office/drawing/2014/main" id="{EFECD4E8-AD3E-4228-82A2-9461958EA94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206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67"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68" name="Isosceles Triangle 93">
            <a:extLst>
              <a:ext uri="{FF2B5EF4-FFF2-40B4-BE49-F238E27FC236}">
                <a16:creationId xmlns:a16="http://schemas.microsoft.com/office/drawing/2014/main" id="{A032553A-72E8-4B0D-8405-FF9771C9AF0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69"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70" name="Isosceles Triangle 97">
            <a:extLst>
              <a:ext uri="{FF2B5EF4-FFF2-40B4-BE49-F238E27FC236}">
                <a16:creationId xmlns:a16="http://schemas.microsoft.com/office/drawing/2014/main" id="{1F9D6ACB-2FF4-49F9-978A-E0D5327FC6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71" name="Freeform: Shape 99">
            <a:extLst>
              <a:ext uri="{FF2B5EF4-FFF2-40B4-BE49-F238E27FC236}">
                <a16:creationId xmlns:a16="http://schemas.microsoft.com/office/drawing/2014/main" id="{A5EC319D-0FEA-4B95-A3EA-01E35672C9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DB44BD9-64D5-4808-897A-2F7ED6830DDE}"/>
              </a:ext>
            </a:extLst>
          </p:cNvPr>
          <p:cNvSpPr>
            <a:spLocks noGrp="1"/>
          </p:cNvSpPr>
          <p:nvPr>
            <p:ph type="ctrTitle"/>
          </p:nvPr>
        </p:nvSpPr>
        <p:spPr>
          <a:xfrm>
            <a:off x="7230733" y="3681413"/>
            <a:ext cx="4512989" cy="2227730"/>
          </a:xfrm>
        </p:spPr>
        <p:txBody>
          <a:bodyPr vert="horz" lIns="91440" tIns="45720" rIns="91440" bIns="45720" rtlCol="0" anchor="ctr">
            <a:normAutofit/>
          </a:bodyPr>
          <a:lstStyle/>
          <a:p>
            <a:pPr algn="l">
              <a:lnSpc>
                <a:spcPct val="90000"/>
              </a:lnSpc>
              <a:spcAft>
                <a:spcPts val="800"/>
              </a:spcAft>
            </a:pPr>
            <a:r>
              <a:rPr lang="en-US" sz="1700" dirty="0">
                <a:solidFill>
                  <a:srgbClr val="FFFFFF"/>
                </a:solidFill>
                <a:effectLst/>
              </a:rPr>
              <a:t/>
            </a:r>
            <a:br>
              <a:rPr lang="en-US" sz="1700" dirty="0">
                <a:solidFill>
                  <a:srgbClr val="FFFFFF"/>
                </a:solidFill>
                <a:effectLst/>
              </a:rPr>
            </a:br>
            <a:r>
              <a:rPr lang="en-US" sz="1700" dirty="0">
                <a:solidFill>
                  <a:srgbClr val="FFFFFF"/>
                </a:solidFill>
                <a:effectLst/>
              </a:rPr>
              <a:t/>
            </a:r>
            <a:br>
              <a:rPr lang="en-US" sz="1700" dirty="0">
                <a:solidFill>
                  <a:srgbClr val="FFFFFF"/>
                </a:solidFill>
                <a:effectLst/>
              </a:rPr>
            </a:br>
            <a:r>
              <a:rPr lang="en-US" sz="1700" dirty="0">
                <a:solidFill>
                  <a:srgbClr val="FFFFFF"/>
                </a:solidFill>
                <a:effectLst/>
              </a:rPr>
              <a:t/>
            </a:r>
            <a:br>
              <a:rPr lang="en-US" sz="1700" dirty="0">
                <a:solidFill>
                  <a:srgbClr val="FFFFFF"/>
                </a:solidFill>
                <a:effectLst/>
              </a:rPr>
            </a:br>
            <a:r>
              <a:rPr lang="en-US" sz="1700" b="1" dirty="0">
                <a:solidFill>
                  <a:srgbClr val="FFFFFF"/>
                </a:solidFill>
                <a:effectLst/>
              </a:rPr>
              <a:t/>
            </a:r>
            <a:br>
              <a:rPr lang="en-US" sz="1700" b="1" dirty="0">
                <a:solidFill>
                  <a:srgbClr val="FFFFFF"/>
                </a:solidFill>
                <a:effectLst/>
              </a:rPr>
            </a:br>
            <a:r>
              <a:rPr lang="en-US" sz="1700" b="1" dirty="0">
                <a:solidFill>
                  <a:srgbClr val="FFFFFF"/>
                </a:solidFill>
                <a:effectLst/>
              </a:rPr>
              <a:t>Prof. Dr. </a:t>
            </a:r>
            <a:r>
              <a:rPr lang="en-US" sz="1700" b="1" dirty="0" err="1">
                <a:solidFill>
                  <a:srgbClr val="FFFFFF"/>
                </a:solidFill>
                <a:effectLst/>
              </a:rPr>
              <a:t>Hüseyin</a:t>
            </a:r>
            <a:r>
              <a:rPr lang="en-US" sz="1700" b="1" dirty="0">
                <a:solidFill>
                  <a:srgbClr val="FFFFFF"/>
                </a:solidFill>
                <a:effectLst/>
              </a:rPr>
              <a:t> </a:t>
            </a:r>
            <a:r>
              <a:rPr lang="en-US" sz="1700" b="1" dirty="0" err="1">
                <a:solidFill>
                  <a:srgbClr val="FFFFFF"/>
                </a:solidFill>
                <a:effectLst/>
              </a:rPr>
              <a:t>Akcan</a:t>
            </a:r>
            <a:r>
              <a:rPr lang="en-US" sz="1700" b="1" dirty="0">
                <a:solidFill>
                  <a:srgbClr val="FFFFFF"/>
                </a:solidFill>
                <a:effectLst/>
              </a:rPr>
              <a:t/>
            </a:r>
            <a:br>
              <a:rPr lang="en-US" sz="1700" b="1" dirty="0">
                <a:solidFill>
                  <a:srgbClr val="FFFFFF"/>
                </a:solidFill>
                <a:effectLst/>
              </a:rPr>
            </a:br>
            <a:r>
              <a:rPr lang="en-US" sz="1700" b="1" dirty="0">
                <a:solidFill>
                  <a:srgbClr val="FFFFFF"/>
                </a:solidFill>
                <a:effectLst/>
              </a:rPr>
              <a:t/>
            </a:r>
            <a:br>
              <a:rPr lang="en-US" sz="1700" b="1" dirty="0">
                <a:solidFill>
                  <a:srgbClr val="FFFFFF"/>
                </a:solidFill>
                <a:effectLst/>
              </a:rPr>
            </a:br>
            <a:r>
              <a:rPr lang="en-US" sz="1700" b="1" dirty="0" err="1">
                <a:solidFill>
                  <a:srgbClr val="FFFFFF"/>
                </a:solidFill>
                <a:effectLst/>
              </a:rPr>
              <a:t>Atahan</a:t>
            </a:r>
            <a:r>
              <a:rPr lang="en-US" sz="1700" b="1" dirty="0">
                <a:solidFill>
                  <a:srgbClr val="FFFFFF"/>
                </a:solidFill>
                <a:effectLst/>
              </a:rPr>
              <a:t> </a:t>
            </a:r>
            <a:r>
              <a:rPr lang="en-US" sz="1700" b="1" dirty="0" err="1">
                <a:solidFill>
                  <a:srgbClr val="FFFFFF"/>
                </a:solidFill>
                <a:effectLst/>
              </a:rPr>
              <a:t>Ekici</a:t>
            </a:r>
            <a:r>
              <a:rPr lang="en-US" sz="1700" b="1" dirty="0">
                <a:solidFill>
                  <a:srgbClr val="FFFFFF"/>
                </a:solidFill>
                <a:effectLst/>
              </a:rPr>
              <a:t/>
            </a:r>
            <a:br>
              <a:rPr lang="en-US" sz="1700" b="1" dirty="0">
                <a:solidFill>
                  <a:srgbClr val="FFFFFF"/>
                </a:solidFill>
                <a:effectLst/>
              </a:rPr>
            </a:br>
            <a:r>
              <a:rPr lang="en-US" sz="1700" b="1" dirty="0">
                <a:solidFill>
                  <a:srgbClr val="FFFFFF"/>
                </a:solidFill>
                <a:effectLst/>
              </a:rPr>
              <a:t>Egemen Ustaoğlu</a:t>
            </a:r>
            <a:br>
              <a:rPr lang="en-US" sz="1700" b="1" dirty="0">
                <a:solidFill>
                  <a:srgbClr val="FFFFFF"/>
                </a:solidFill>
                <a:effectLst/>
              </a:rPr>
            </a:br>
            <a:endParaRPr lang="en-US" sz="1700" b="1" dirty="0">
              <a:solidFill>
                <a:srgbClr val="FFFFFF"/>
              </a:solidFill>
            </a:endParaRPr>
          </a:p>
        </p:txBody>
      </p:sp>
      <p:sp>
        <p:nvSpPr>
          <p:cNvPr id="3" name="Subtitle 2">
            <a:extLst>
              <a:ext uri="{FF2B5EF4-FFF2-40B4-BE49-F238E27FC236}">
                <a16:creationId xmlns:a16="http://schemas.microsoft.com/office/drawing/2014/main" id="{BDDE0DB9-34E4-436B-AD69-241C15DF8DA4}"/>
              </a:ext>
            </a:extLst>
          </p:cNvPr>
          <p:cNvSpPr>
            <a:spLocks noGrp="1"/>
          </p:cNvSpPr>
          <p:nvPr>
            <p:ph type="subTitle" idx="1"/>
          </p:nvPr>
        </p:nvSpPr>
        <p:spPr>
          <a:xfrm>
            <a:off x="5670400" y="957313"/>
            <a:ext cx="6517515" cy="3317938"/>
          </a:xfrm>
        </p:spPr>
        <p:txBody>
          <a:bodyPr vert="horz" lIns="91440" tIns="45720" rIns="91440" bIns="45720" rtlCol="0" anchor="t">
            <a:normAutofit/>
          </a:bodyPr>
          <a:lstStyle/>
          <a:p>
            <a:pPr algn="l"/>
            <a:r>
              <a:rPr lang="en-US" sz="3200" b="1" dirty="0">
                <a:solidFill>
                  <a:srgbClr val="FFFFFF"/>
                </a:solidFill>
              </a:rPr>
              <a:t>IZMIR UNIVERSITY OF ECONOMICS</a:t>
            </a:r>
            <a:endParaRPr lang="en-US" sz="3200" b="1" dirty="0">
              <a:solidFill>
                <a:srgbClr val="FFFFFF"/>
              </a:solidFill>
              <a:effectLst/>
            </a:endParaRPr>
          </a:p>
          <a:p>
            <a:pPr algn="ctr"/>
            <a:r>
              <a:rPr lang="en-US" sz="3200" b="1" dirty="0">
                <a:solidFill>
                  <a:srgbClr val="FFFFFF"/>
                </a:solidFill>
                <a:effectLst/>
              </a:rPr>
              <a:t>FENG 498 </a:t>
            </a:r>
            <a:endParaRPr lang="tr-TR" sz="3200" b="1" dirty="0">
              <a:solidFill>
                <a:srgbClr val="FFFFFF"/>
              </a:solidFill>
              <a:effectLst/>
            </a:endParaRPr>
          </a:p>
          <a:p>
            <a:pPr algn="ctr"/>
            <a:r>
              <a:rPr lang="en-US" sz="3200" b="1" dirty="0">
                <a:solidFill>
                  <a:srgbClr val="FFFFFF"/>
                </a:solidFill>
                <a:effectLst/>
              </a:rPr>
              <a:t>PROJECT PRESENTATION</a:t>
            </a:r>
            <a:endParaRPr lang="en-US" sz="3200" dirty="0">
              <a:solidFill>
                <a:srgbClr val="FFFFFF"/>
              </a:solidFill>
              <a:effectLst/>
            </a:endParaRPr>
          </a:p>
          <a:p>
            <a:pPr algn="l">
              <a:buFont typeface="Wingdings 3" charset="2"/>
              <a:buChar char=""/>
            </a:pPr>
            <a:endParaRPr lang="en-US" dirty="0">
              <a:solidFill>
                <a:srgbClr val="FFFFFF"/>
              </a:solidFill>
            </a:endParaRPr>
          </a:p>
        </p:txBody>
      </p:sp>
      <p:pic>
        <p:nvPicPr>
          <p:cNvPr id="81" name="Picture 80">
            <a:extLst>
              <a:ext uri="{FF2B5EF4-FFF2-40B4-BE49-F238E27FC236}">
                <a16:creationId xmlns:a16="http://schemas.microsoft.com/office/drawing/2014/main" id="{1FDC4DCC-9D19-4D53-8590-5761333FD7BD}"/>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284" y="609600"/>
            <a:ext cx="5010150" cy="4944745"/>
          </a:xfrm>
          <a:prstGeom prst="rect">
            <a:avLst/>
          </a:prstGeom>
          <a:noFill/>
          <a:ln>
            <a:noFill/>
          </a:ln>
        </p:spPr>
      </p:pic>
    </p:spTree>
    <p:extLst>
      <p:ext uri="{BB962C8B-B14F-4D97-AF65-F5344CB8AC3E}">
        <p14:creationId xmlns:p14="http://schemas.microsoft.com/office/powerpoint/2010/main" val="3006522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C2DB63-EBE9-46D5-94A8-059C5BFC915E}"/>
              </a:ext>
            </a:extLst>
          </p:cNvPr>
          <p:cNvPicPr/>
          <p:nvPr/>
        </p:nvPicPr>
        <p:blipFill>
          <a:blip r:embed="rId2"/>
          <a:stretch>
            <a:fillRect/>
          </a:stretch>
        </p:blipFill>
        <p:spPr>
          <a:xfrm>
            <a:off x="1192408" y="609600"/>
            <a:ext cx="1566130" cy="2075000"/>
          </a:xfrm>
          <a:prstGeom prst="rect">
            <a:avLst/>
          </a:prstGeom>
        </p:spPr>
      </p:pic>
      <p:pic>
        <p:nvPicPr>
          <p:cNvPr id="4" name="Picture 3">
            <a:extLst>
              <a:ext uri="{FF2B5EF4-FFF2-40B4-BE49-F238E27FC236}">
                <a16:creationId xmlns:a16="http://schemas.microsoft.com/office/drawing/2014/main" id="{DE778771-F954-4C7B-8BBC-5E7682149DAA}"/>
              </a:ext>
            </a:extLst>
          </p:cNvPr>
          <p:cNvPicPr/>
          <p:nvPr/>
        </p:nvPicPr>
        <p:blipFill>
          <a:blip r:embed="rId3"/>
          <a:stretch>
            <a:fillRect/>
          </a:stretch>
        </p:blipFill>
        <p:spPr>
          <a:xfrm>
            <a:off x="4100041" y="609600"/>
            <a:ext cx="1400624" cy="2074999"/>
          </a:xfrm>
          <a:prstGeom prst="rect">
            <a:avLst/>
          </a:prstGeom>
        </p:spPr>
      </p:pic>
      <p:sp>
        <p:nvSpPr>
          <p:cNvPr id="3" name="Content Placeholder 2">
            <a:extLst>
              <a:ext uri="{FF2B5EF4-FFF2-40B4-BE49-F238E27FC236}">
                <a16:creationId xmlns:a16="http://schemas.microsoft.com/office/drawing/2014/main" id="{7A7BA7DA-C614-4E7E-B8ED-2CF3E37D4A88}"/>
              </a:ext>
            </a:extLst>
          </p:cNvPr>
          <p:cNvSpPr>
            <a:spLocks noGrp="1"/>
          </p:cNvSpPr>
          <p:nvPr>
            <p:ph idx="1"/>
          </p:nvPr>
        </p:nvSpPr>
        <p:spPr>
          <a:xfrm>
            <a:off x="6343484" y="2160589"/>
            <a:ext cx="2930517" cy="3880773"/>
          </a:xfrm>
        </p:spPr>
        <p:txBody>
          <a:bodyPr>
            <a:normAutofit/>
          </a:bodyPr>
          <a:lstStyle/>
          <a:p>
            <a:pPr>
              <a:lnSpc>
                <a:spcPct val="90000"/>
              </a:lnSpc>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At the same time, to add variety to our sections, we added platforms of different sizes and shapes, as in the image below, and placed our characters on top of them, thus adding another dimension to the game on the Y-axis.</a:t>
            </a:r>
            <a:endParaRPr lang="tr-TR" sz="17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90000"/>
              </a:lnSpc>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In addition to all that, we've added a theme-appropriate rail to the bottom of our cannonball to indicate its movement in the x-axis.</a:t>
            </a:r>
            <a:endParaRPr lang="tr-TR" sz="17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90000"/>
              </a:lnSpc>
            </a:pPr>
            <a:endParaRPr lang="tr-TR" sz="17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AE8BB63-90EE-402A-8371-98713D71BDD2}"/>
              </a:ext>
            </a:extLst>
          </p:cNvPr>
          <p:cNvPicPr/>
          <p:nvPr/>
        </p:nvPicPr>
        <p:blipFill>
          <a:blip r:embed="rId4"/>
          <a:stretch>
            <a:fillRect/>
          </a:stretch>
        </p:blipFill>
        <p:spPr>
          <a:xfrm>
            <a:off x="1716832" y="2910558"/>
            <a:ext cx="3342165" cy="3130803"/>
          </a:xfrm>
          <a:prstGeom prst="rect">
            <a:avLst/>
          </a:prstGeom>
        </p:spPr>
      </p:pic>
    </p:spTree>
    <p:extLst>
      <p:ext uri="{BB962C8B-B14F-4D97-AF65-F5344CB8AC3E}">
        <p14:creationId xmlns:p14="http://schemas.microsoft.com/office/powerpoint/2010/main" val="1552455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F4444CE-BC8D-4D61-B303-4C05614E62A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2423CA5-E2E1-4789-B759-9906C1C940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Isosceles Triangle 24">
            <a:extLst>
              <a:ext uri="{FF2B5EF4-FFF2-40B4-BE49-F238E27FC236}">
                <a16:creationId xmlns:a16="http://schemas.microsoft.com/office/drawing/2014/main" id="{73772B81-181F-48B7-8826-4D9686D15DF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CA5B3BAB-32E2-4DE9-ABA5-C6DA4500C815}"/>
              </a:ext>
            </a:extLst>
          </p:cNvPr>
          <p:cNvSpPr>
            <a:spLocks noGrp="1"/>
          </p:cNvSpPr>
          <p:nvPr>
            <p:ph idx="1"/>
          </p:nvPr>
        </p:nvSpPr>
        <p:spPr>
          <a:xfrm>
            <a:off x="673754" y="2160590"/>
            <a:ext cx="3973943" cy="3440110"/>
          </a:xfrm>
        </p:spPr>
        <p:txBody>
          <a:bodyPr>
            <a:normAutofit/>
          </a:bodyPr>
          <a:lstStyle/>
          <a:p>
            <a:r>
              <a:rPr lang="en-US"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We carefully selected all the colors, shaders and materials in our game, we used MK Toon, Minimalist </a:t>
            </a:r>
            <a:r>
              <a:rPr lang="tr-TR"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V2</a:t>
            </a:r>
            <a:r>
              <a:rPr lang="en-US"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and Epic Toon FX to reflect the Hyper-Casual look in the best possible way.</a:t>
            </a:r>
            <a:endParaRPr lang="tr-TR"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tr-TR" dirty="0">
              <a:solidFill>
                <a:schemeClr val="bg1"/>
              </a:solidFill>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D61D75C7-374B-4F27-84FD-0114444BBD97}"/>
              </a:ext>
            </a:extLst>
          </p:cNvPr>
          <p:cNvPicPr/>
          <p:nvPr/>
        </p:nvPicPr>
        <p:blipFill>
          <a:blip r:embed="rId2"/>
          <a:stretch>
            <a:fillRect/>
          </a:stretch>
        </p:blipFill>
        <p:spPr>
          <a:xfrm>
            <a:off x="6096001" y="2014710"/>
            <a:ext cx="5143500" cy="2816065"/>
          </a:xfrm>
          <a:prstGeom prst="rect">
            <a:avLst/>
          </a:prstGeom>
        </p:spPr>
      </p:pic>
      <p:sp>
        <p:nvSpPr>
          <p:cNvPr id="27" name="Isosceles Triangle 26">
            <a:extLst>
              <a:ext uri="{FF2B5EF4-FFF2-40B4-BE49-F238E27FC236}">
                <a16:creationId xmlns:a16="http://schemas.microsoft.com/office/drawing/2014/main" id="{B2205F6E-03C6-4E92-877C-E2482F6599A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929889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568E5-3411-46D1-8D4A-EF892BBE3F20}"/>
              </a:ext>
            </a:extLst>
          </p:cNvPr>
          <p:cNvSpPr>
            <a:spLocks noGrp="1"/>
          </p:cNvSpPr>
          <p:nvPr>
            <p:ph type="title"/>
          </p:nvPr>
        </p:nvSpPr>
        <p:spPr>
          <a:xfrm>
            <a:off x="6096000" y="419894"/>
            <a:ext cx="3737268" cy="1320800"/>
          </a:xfrm>
        </p:spPr>
        <p:txBody>
          <a:bodyPr>
            <a:normAutofit/>
          </a:bodyPr>
          <a:lstStyle/>
          <a:p>
            <a:r>
              <a:rPr lang="tr-TR" sz="5400" dirty="0" err="1">
                <a:latin typeface="Times New Roman" panose="02020603050405020304" pitchFamily="18" charset="0"/>
                <a:cs typeface="Times New Roman" panose="02020603050405020304" pitchFamily="18" charset="0"/>
              </a:rPr>
              <a:t>Fleptris</a:t>
            </a:r>
            <a:endParaRPr lang="en-US" sz="54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497F4C9-4A42-4362-A426-39F9287B2A91}"/>
              </a:ext>
            </a:extLst>
          </p:cNvPr>
          <p:cNvSpPr>
            <a:spLocks noGrp="1"/>
          </p:cNvSpPr>
          <p:nvPr>
            <p:ph idx="1"/>
          </p:nvPr>
        </p:nvSpPr>
        <p:spPr>
          <a:xfrm>
            <a:off x="5209563" y="2160589"/>
            <a:ext cx="4064439" cy="4034938"/>
          </a:xfrm>
        </p:spPr>
        <p:txBody>
          <a:bodyPr>
            <a:normAutofit/>
          </a:bodyPr>
          <a:lstStyle/>
          <a:p>
            <a:r>
              <a:rPr lang="en-US" dirty="0">
                <a:effectLst/>
                <a:latin typeface="Times New Roman" panose="02020603050405020304" pitchFamily="18" charset="0"/>
                <a:ea typeface="Calibri" panose="020F0502020204030204" pitchFamily="34" charset="0"/>
              </a:rPr>
              <a:t>In "</a:t>
            </a:r>
            <a:r>
              <a:rPr lang="en-US" dirty="0" err="1">
                <a:effectLst/>
                <a:latin typeface="Times New Roman" panose="02020603050405020304" pitchFamily="18" charset="0"/>
                <a:ea typeface="Calibri" panose="020F0502020204030204" pitchFamily="34" charset="0"/>
              </a:rPr>
              <a:t>Fleptris</a:t>
            </a:r>
            <a:r>
              <a:rPr lang="en-US" dirty="0">
                <a:effectLst/>
                <a:latin typeface="Times New Roman" panose="02020603050405020304" pitchFamily="18" charset="0"/>
                <a:ea typeface="Calibri" panose="020F0502020204030204" pitchFamily="34" charset="0"/>
              </a:rPr>
              <a:t>" we tried to keep the models as simple as possible, one of the things we wanted to try in this game was to see what someone who is far from modeling can do with just code skills and unity's interface.</a:t>
            </a:r>
            <a:endParaRPr lang="en-US" i="1" dirty="0">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998546C7-BCEC-4F04-BBD1-7DA03C1CD309}"/>
              </a:ext>
            </a:extLst>
          </p:cNvPr>
          <p:cNvPicPr/>
          <p:nvPr/>
        </p:nvPicPr>
        <p:blipFill rotWithShape="1">
          <a:blip r:embed="rId2"/>
          <a:srcRect t="22649" r="2" b="763"/>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0" name="Isosceles Triangle 19">
            <a:extLst>
              <a:ext uri="{FF2B5EF4-FFF2-40B4-BE49-F238E27FC236}">
                <a16:creationId xmlns:a16="http://schemas.microsoft.com/office/drawing/2014/main" id="{3BCB5F6A-9EB0-40B0-9D13-3023E9A205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621838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BD11ECC6-8551-4768-8DFD-CD41AF420A3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1"/>
            <a:ext cx="12192000" cy="2285999"/>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6" name="Group 25">
            <a:extLst>
              <a:ext uri="{FF2B5EF4-FFF2-40B4-BE49-F238E27FC236}">
                <a16:creationId xmlns:a16="http://schemas.microsoft.com/office/drawing/2014/main" id="{93657592-CA60-4F45-B1A0-88AA77242087}"/>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25267" y="-8467"/>
            <a:ext cx="4766733" cy="6866467"/>
            <a:chOff x="7425267" y="-8467"/>
            <a:chExt cx="4766733" cy="6866467"/>
          </a:xfrm>
        </p:grpSpPr>
        <p:cxnSp>
          <p:nvCxnSpPr>
            <p:cNvPr id="27" name="Straight Connector 26">
              <a:extLst>
                <a:ext uri="{FF2B5EF4-FFF2-40B4-BE49-F238E27FC236}">
                  <a16:creationId xmlns:a16="http://schemas.microsoft.com/office/drawing/2014/main" id="{6F47E2B4-7DA9-4312-A1F0-C48388B236A6}"/>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val="1"/>
                </p:ext>
              </p:extLst>
            </p:nvPr>
          </p:nvCxnSpPr>
          <p:spPr>
            <a:xfrm>
              <a:off x="10196547" y="4572001"/>
              <a:ext cx="393665" cy="2285999"/>
            </a:xfrm>
            <a:prstGeom prst="line">
              <a:avLst/>
            </a:prstGeom>
            <a:ln w="9525">
              <a:solidFill>
                <a:srgbClr val="BFBFBF">
                  <a:alpha val="70000"/>
                </a:srgbClr>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35B274F7-039F-4BFC-AA98-B51B1D6CB692}"/>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val="1"/>
                </p:ext>
              </p:extLst>
            </p:nvPr>
          </p:nvCxnSpPr>
          <p:spPr>
            <a:xfrm flipH="1">
              <a:off x="7425267" y="4572001"/>
              <a:ext cx="3383073" cy="2285999"/>
            </a:xfrm>
            <a:prstGeom prst="line">
              <a:avLst/>
            </a:prstGeom>
            <a:ln w="9525">
              <a:solidFill>
                <a:srgbClr val="BFBFBF">
                  <a:alpha val="69804"/>
                </a:srgbClr>
              </a:solidFill>
            </a:ln>
          </p:spPr>
          <p:style>
            <a:lnRef idx="2">
              <a:schemeClr val="accent1"/>
            </a:lnRef>
            <a:fillRef idx="0">
              <a:schemeClr val="accent1"/>
            </a:fillRef>
            <a:effectRef idx="1">
              <a:schemeClr val="accent1"/>
            </a:effectRef>
            <a:fontRef idx="minor">
              <a:schemeClr val="tx1"/>
            </a:fontRef>
          </p:style>
        </p:cxnSp>
        <p:sp>
          <p:nvSpPr>
            <p:cNvPr id="29" name="Rectangle 23">
              <a:extLst>
                <a:ext uri="{FF2B5EF4-FFF2-40B4-BE49-F238E27FC236}">
                  <a16:creationId xmlns:a16="http://schemas.microsoft.com/office/drawing/2014/main" id="{11A31103-C703-46C9-9D26-497A1ACD50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5">
              <a:extLst>
                <a:ext uri="{FF2B5EF4-FFF2-40B4-BE49-F238E27FC236}">
                  <a16:creationId xmlns:a16="http://schemas.microsoft.com/office/drawing/2014/main" id="{382F955F-FC22-44B8-BDCF-B77580323B7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a:extLst>
                <a:ext uri="{FF2B5EF4-FFF2-40B4-BE49-F238E27FC236}">
                  <a16:creationId xmlns:a16="http://schemas.microsoft.com/office/drawing/2014/main" id="{1F567692-F087-479A-8931-BD2869C3E4E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27">
              <a:extLst>
                <a:ext uri="{FF2B5EF4-FFF2-40B4-BE49-F238E27FC236}">
                  <a16:creationId xmlns:a16="http://schemas.microsoft.com/office/drawing/2014/main" id="{49B3E4CD-0738-4B9D-A14F-1E8694DDF89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28">
              <a:extLst>
                <a:ext uri="{FF2B5EF4-FFF2-40B4-BE49-F238E27FC236}">
                  <a16:creationId xmlns:a16="http://schemas.microsoft.com/office/drawing/2014/main" id="{4753B851-AD90-4CCD-85D0-65AA6567DF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9">
              <a:extLst>
                <a:ext uri="{FF2B5EF4-FFF2-40B4-BE49-F238E27FC236}">
                  <a16:creationId xmlns:a16="http://schemas.microsoft.com/office/drawing/2014/main" id="{EBF14868-A190-4E21-9522-8977C474C97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Isosceles Triangle 34">
              <a:extLst>
                <a:ext uri="{FF2B5EF4-FFF2-40B4-BE49-F238E27FC236}">
                  <a16:creationId xmlns:a16="http://schemas.microsoft.com/office/drawing/2014/main" id="{BCBB4922-76EE-442B-A649-09873DCE79D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37" name="Rectangle 36">
            <a:extLst>
              <a:ext uri="{FF2B5EF4-FFF2-40B4-BE49-F238E27FC236}">
                <a16:creationId xmlns:a16="http://schemas.microsoft.com/office/drawing/2014/main" id="{8E2EB503-A017-4457-A105-53638C97DE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EB11D96A-A169-4C59-A139-12B1B8E69E93}"/>
              </a:ext>
            </a:extLst>
          </p:cNvPr>
          <p:cNvPicPr/>
          <p:nvPr/>
        </p:nvPicPr>
        <p:blipFill>
          <a:blip r:embed="rId2"/>
          <a:stretch>
            <a:fillRect/>
          </a:stretch>
        </p:blipFill>
        <p:spPr>
          <a:xfrm>
            <a:off x="1159078" y="1572978"/>
            <a:ext cx="2483779" cy="1525308"/>
          </a:xfrm>
          <a:prstGeom prst="rect">
            <a:avLst/>
          </a:prstGeom>
        </p:spPr>
      </p:pic>
      <p:pic>
        <p:nvPicPr>
          <p:cNvPr id="12" name="Picture 11">
            <a:extLst>
              <a:ext uri="{FF2B5EF4-FFF2-40B4-BE49-F238E27FC236}">
                <a16:creationId xmlns:a16="http://schemas.microsoft.com/office/drawing/2014/main" id="{FFE56ACD-7BAD-45F9-AADF-827CBC0FC893}"/>
              </a:ext>
            </a:extLst>
          </p:cNvPr>
          <p:cNvPicPr/>
          <p:nvPr/>
        </p:nvPicPr>
        <p:blipFill>
          <a:blip r:embed="rId3"/>
          <a:stretch>
            <a:fillRect/>
          </a:stretch>
        </p:blipFill>
        <p:spPr>
          <a:xfrm>
            <a:off x="3992256" y="1572978"/>
            <a:ext cx="2483778" cy="1535601"/>
          </a:xfrm>
          <a:prstGeom prst="rect">
            <a:avLst/>
          </a:prstGeom>
        </p:spPr>
      </p:pic>
      <p:pic>
        <p:nvPicPr>
          <p:cNvPr id="16" name="Picture 15">
            <a:extLst>
              <a:ext uri="{FF2B5EF4-FFF2-40B4-BE49-F238E27FC236}">
                <a16:creationId xmlns:a16="http://schemas.microsoft.com/office/drawing/2014/main" id="{A0505E0E-5E6E-4090-AF82-0BC479435445}"/>
              </a:ext>
            </a:extLst>
          </p:cNvPr>
          <p:cNvPicPr/>
          <p:nvPr/>
        </p:nvPicPr>
        <p:blipFill>
          <a:blip r:embed="rId4"/>
          <a:stretch>
            <a:fillRect/>
          </a:stretch>
        </p:blipFill>
        <p:spPr>
          <a:xfrm>
            <a:off x="6825433" y="1572978"/>
            <a:ext cx="2483778" cy="1525308"/>
          </a:xfrm>
          <a:prstGeom prst="rect">
            <a:avLst/>
          </a:prstGeom>
        </p:spPr>
      </p:pic>
      <p:pic>
        <p:nvPicPr>
          <p:cNvPr id="19" name="Picture 18">
            <a:extLst>
              <a:ext uri="{FF2B5EF4-FFF2-40B4-BE49-F238E27FC236}">
                <a16:creationId xmlns:a16="http://schemas.microsoft.com/office/drawing/2014/main" id="{E974952E-7A95-472C-B0EE-702F8F8C4F89}"/>
              </a:ext>
            </a:extLst>
          </p:cNvPr>
          <p:cNvPicPr/>
          <p:nvPr/>
        </p:nvPicPr>
        <p:blipFill>
          <a:blip r:embed="rId5"/>
          <a:stretch>
            <a:fillRect/>
          </a:stretch>
        </p:blipFill>
        <p:spPr>
          <a:xfrm>
            <a:off x="9654021" y="1572978"/>
            <a:ext cx="1623526" cy="1535601"/>
          </a:xfrm>
          <a:prstGeom prst="rect">
            <a:avLst/>
          </a:prstGeom>
        </p:spPr>
      </p:pic>
      <p:sp>
        <p:nvSpPr>
          <p:cNvPr id="3" name="Content Placeholder 2">
            <a:extLst>
              <a:ext uri="{FF2B5EF4-FFF2-40B4-BE49-F238E27FC236}">
                <a16:creationId xmlns:a16="http://schemas.microsoft.com/office/drawing/2014/main" id="{5539536F-F7ED-4D44-852B-B967E1E56AAD}"/>
              </a:ext>
            </a:extLst>
          </p:cNvPr>
          <p:cNvSpPr>
            <a:spLocks noGrp="1"/>
          </p:cNvSpPr>
          <p:nvPr>
            <p:ph idx="1"/>
          </p:nvPr>
        </p:nvSpPr>
        <p:spPr>
          <a:xfrm>
            <a:off x="861341" y="4800727"/>
            <a:ext cx="4531807" cy="1563899"/>
          </a:xfrm>
        </p:spPr>
        <p:txBody>
          <a:bodyPr anchor="ctr">
            <a:normAutofit/>
          </a:bodyPr>
          <a:lstStyle/>
          <a:p>
            <a:pPr>
              <a:spcAft>
                <a:spcPts val="800"/>
              </a:spcAft>
            </a:pPr>
            <a:r>
              <a:rPr lang="en-US" dirty="0">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rPr>
              <a:t>With the custom shaders, special particle effects and post processing methods we used, we aimed to provide an eye-catching Hyper-Casual experience from just simple cubes and spheres.</a:t>
            </a:r>
            <a:endParaRPr lang="tr-TR"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89937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Isosceles Triangle 8">
            <a:extLst>
              <a:ext uri="{FF2B5EF4-FFF2-40B4-BE49-F238E27FC236}">
                <a16:creationId xmlns:a16="http://schemas.microsoft.com/office/drawing/2014/main" id="{98EE4960-6ED7-49B4-BEEE-A96A0C83D9B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a:extLst>
              <a:ext uri="{FF2B5EF4-FFF2-40B4-BE49-F238E27FC236}">
                <a16:creationId xmlns:a16="http://schemas.microsoft.com/office/drawing/2014/main" id="{9EB306B4-065D-4657-A2B0-09FCD8CB594E}"/>
              </a:ext>
            </a:extLst>
          </p:cNvPr>
          <p:cNvPicPr/>
          <p:nvPr/>
        </p:nvPicPr>
        <p:blipFill rotWithShape="1">
          <a:blip r:embed="rId2"/>
          <a:srcRect t="10901" r="5" b="5"/>
          <a:stretch/>
        </p:blipFill>
        <p:spPr>
          <a:xfrm>
            <a:off x="649075" y="2158073"/>
            <a:ext cx="2625335" cy="3882362"/>
          </a:xfrm>
          <a:prstGeom prst="rect">
            <a:avLst/>
          </a:prstGeom>
        </p:spPr>
      </p:pic>
      <p:pic>
        <p:nvPicPr>
          <p:cNvPr id="4" name="Picture 3">
            <a:extLst>
              <a:ext uri="{FF2B5EF4-FFF2-40B4-BE49-F238E27FC236}">
                <a16:creationId xmlns:a16="http://schemas.microsoft.com/office/drawing/2014/main" id="{C4FE5EBE-0E8A-45FA-AFC2-7120A13E1FB4}"/>
              </a:ext>
            </a:extLst>
          </p:cNvPr>
          <p:cNvPicPr/>
          <p:nvPr/>
        </p:nvPicPr>
        <p:blipFill rotWithShape="1">
          <a:blip r:embed="rId3"/>
          <a:srcRect t="10901" r="5" b="5"/>
          <a:stretch/>
        </p:blipFill>
        <p:spPr>
          <a:xfrm>
            <a:off x="3470357" y="2159331"/>
            <a:ext cx="2625335" cy="3882362"/>
          </a:xfrm>
          <a:prstGeom prst="rect">
            <a:avLst/>
          </a:prstGeom>
        </p:spPr>
      </p:pic>
      <p:sp>
        <p:nvSpPr>
          <p:cNvPr id="3" name="Content Placeholder 2">
            <a:extLst>
              <a:ext uri="{FF2B5EF4-FFF2-40B4-BE49-F238E27FC236}">
                <a16:creationId xmlns:a16="http://schemas.microsoft.com/office/drawing/2014/main" id="{BD5E3E02-F036-41C7-8ADC-2A6A4D8A0845}"/>
              </a:ext>
            </a:extLst>
          </p:cNvPr>
          <p:cNvSpPr>
            <a:spLocks noGrp="1"/>
          </p:cNvSpPr>
          <p:nvPr>
            <p:ph idx="1"/>
          </p:nvPr>
        </p:nvSpPr>
        <p:spPr>
          <a:xfrm>
            <a:off x="6325880" y="2160589"/>
            <a:ext cx="2948121" cy="3880773"/>
          </a:xfrm>
        </p:spPr>
        <p:txBody>
          <a:bodyPr>
            <a:normAutofit/>
          </a:bodyPr>
          <a:lstStyle/>
          <a:p>
            <a:r>
              <a:rPr lang="en-US" dirty="0">
                <a:effectLst/>
                <a:latin typeface="Times New Roman" panose="02020603050405020304" pitchFamily="18" charset="0"/>
                <a:ea typeface="Calibri" panose="020F0502020204030204" pitchFamily="34" charset="0"/>
                <a:cs typeface="Times New Roman" panose="02020603050405020304" pitchFamily="18" charset="0"/>
              </a:rPr>
              <a:t>In "</a:t>
            </a:r>
            <a:r>
              <a:rPr lang="en-US" dirty="0" err="1">
                <a:effectLst/>
                <a:latin typeface="Times New Roman" panose="02020603050405020304" pitchFamily="18" charset="0"/>
                <a:ea typeface="Calibri" panose="020F0502020204030204" pitchFamily="34" charset="0"/>
                <a:cs typeface="Times New Roman" panose="02020603050405020304" pitchFamily="18" charset="0"/>
              </a:rPr>
              <a:t>Fleptris</a:t>
            </a:r>
            <a:r>
              <a:rPr lang="en-US" dirty="0">
                <a:effectLst/>
                <a:latin typeface="Times New Roman" panose="02020603050405020304" pitchFamily="18" charset="0"/>
                <a:ea typeface="Calibri" panose="020F0502020204030204" pitchFamily="34" charset="0"/>
                <a:cs typeface="Times New Roman" panose="02020603050405020304" pitchFamily="18" charset="0"/>
              </a:rPr>
              <a:t>", we placed dashed lines on the right and left walls to show our speed, and these colors change with the game, so we provide both a dynamic image and color transitions for the active that does not bore the user.</a:t>
            </a: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61152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514638-9A8D-46B5-A94E-C93DFCD2BC6B}"/>
              </a:ext>
            </a:extLst>
          </p:cNvPr>
          <p:cNvSpPr>
            <a:spLocks noGrp="1"/>
          </p:cNvSpPr>
          <p:nvPr>
            <p:ph idx="1"/>
          </p:nvPr>
        </p:nvSpPr>
        <p:spPr>
          <a:xfrm>
            <a:off x="5209563" y="2160589"/>
            <a:ext cx="4064439" cy="3880773"/>
          </a:xfrm>
        </p:spPr>
        <p:txBody>
          <a:bodyPr>
            <a:normAutofit/>
          </a:bodyPr>
          <a:lstStyle/>
          <a:p>
            <a:r>
              <a:rPr lang="en-US" dirty="0">
                <a:effectLst/>
                <a:latin typeface="Times New Roman" panose="02020603050405020304" pitchFamily="18" charset="0"/>
                <a:ea typeface="Calibri" panose="020F0502020204030204" pitchFamily="34" charset="0"/>
              </a:rPr>
              <a:t>We use</a:t>
            </a:r>
            <a:r>
              <a:rPr lang="tr-TR" dirty="0">
                <a:effectLst/>
                <a:latin typeface="Times New Roman" panose="02020603050405020304" pitchFamily="18" charset="0"/>
                <a:ea typeface="Calibri" panose="020F0502020204030204" pitchFamily="34" charset="0"/>
              </a:rPr>
              <a:t>d </a:t>
            </a:r>
            <a:r>
              <a:rPr lang="en-US" dirty="0">
                <a:effectLst/>
                <a:latin typeface="Times New Roman" panose="02020603050405020304" pitchFamily="18" charset="0"/>
                <a:ea typeface="Calibri" panose="020F0502020204030204" pitchFamily="34" charset="0"/>
              </a:rPr>
              <a:t>custom shaders and the post processing method to control the colors of  the ball </a:t>
            </a:r>
            <a:r>
              <a:rPr lang="tr-TR" dirty="0" err="1">
                <a:latin typeface="Times New Roman" panose="02020603050405020304" pitchFamily="18" charset="0"/>
                <a:ea typeface="Calibri" panose="020F0502020204030204" pitchFamily="34" charset="0"/>
              </a:rPr>
              <a:t>and</a:t>
            </a:r>
            <a:r>
              <a:rPr lang="en-US" dirty="0">
                <a:effectLst/>
                <a:latin typeface="Times New Roman" panose="02020603050405020304" pitchFamily="18" charset="0"/>
                <a:ea typeface="Calibri" panose="020F0502020204030204" pitchFamily="34" charset="0"/>
              </a:rPr>
              <a:t> the edges</a:t>
            </a:r>
            <a:r>
              <a:rPr lang="tr-TR" dirty="0">
                <a:effectLst/>
                <a:latin typeface="Times New Roman" panose="02020603050405020304" pitchFamily="18" charset="0"/>
                <a:ea typeface="Calibri" panose="020F0502020204030204" pitchFamily="34" charset="0"/>
              </a:rPr>
              <a:t>.</a:t>
            </a:r>
            <a:endParaRPr lang="tr-TR" dirty="0"/>
          </a:p>
        </p:txBody>
      </p:sp>
      <p:pic>
        <p:nvPicPr>
          <p:cNvPr id="4" name="Picture 3">
            <a:extLst>
              <a:ext uri="{FF2B5EF4-FFF2-40B4-BE49-F238E27FC236}">
                <a16:creationId xmlns:a16="http://schemas.microsoft.com/office/drawing/2014/main" id="{3FC32A02-59F3-4CA0-A632-48F36910733A}"/>
              </a:ext>
            </a:extLst>
          </p:cNvPr>
          <p:cNvPicPr/>
          <p:nvPr/>
        </p:nvPicPr>
        <p:blipFill rotWithShape="1">
          <a:blip r:embed="rId2"/>
          <a:srcRect t="6250"/>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9" name="Isosceles Triangle 8">
            <a:extLst>
              <a:ext uri="{FF2B5EF4-FFF2-40B4-BE49-F238E27FC236}">
                <a16:creationId xmlns:a16="http://schemas.microsoft.com/office/drawing/2014/main" id="{3BCB5F6A-9EB0-40B0-9D13-3023E9A205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a:extLst>
              <a:ext uri="{FF2B5EF4-FFF2-40B4-BE49-F238E27FC236}">
                <a16:creationId xmlns:a16="http://schemas.microsoft.com/office/drawing/2014/main" id="{2ECC2730-CE23-4183-B750-3F988BA7A5EA}"/>
              </a:ext>
            </a:extLst>
          </p:cNvPr>
          <p:cNvPicPr/>
          <p:nvPr/>
        </p:nvPicPr>
        <p:blipFill>
          <a:blip r:embed="rId3"/>
          <a:stretch>
            <a:fillRect/>
          </a:stretch>
        </p:blipFill>
        <p:spPr>
          <a:xfrm>
            <a:off x="5861808" y="3998943"/>
            <a:ext cx="2759947" cy="1328835"/>
          </a:xfrm>
          <a:prstGeom prst="rect">
            <a:avLst/>
          </a:prstGeom>
        </p:spPr>
      </p:pic>
    </p:spTree>
    <p:extLst>
      <p:ext uri="{BB962C8B-B14F-4D97-AF65-F5344CB8AC3E}">
        <p14:creationId xmlns:p14="http://schemas.microsoft.com/office/powerpoint/2010/main" val="378808211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88C9B83F-64CD-41C1-925F-A08801FFD0BD}"/>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2" name="Straight Connector 71">
              <a:extLst>
                <a:ext uri="{FF2B5EF4-FFF2-40B4-BE49-F238E27FC236}">
                  <a16:creationId xmlns:a16="http://schemas.microsoft.com/office/drawing/2014/main" id="{E1655065-0BD7-4422-BEC0-4401E998090A}"/>
                </a:ext>
                <a:ext uri="{C183D7F6-B498-43B3-948B-1728B52AA6E4}">
                  <adec:decorative xmlns:adec="http://schemas.microsoft.com/office/drawing/2017/decorative" xmlns=""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4DDD90AC-ABEC-4A76-9C9C-AD0A5F8FC7F2}"/>
                </a:ext>
                <a:ext uri="{C183D7F6-B498-43B3-948B-1728B52AA6E4}">
                  <adec:decorative xmlns:adec="http://schemas.microsoft.com/office/drawing/2017/decorative" xmlns=""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6" name="Isosceles Triangle 75">
              <a:extLst>
                <a:ext uri="{FF2B5EF4-FFF2-40B4-BE49-F238E27FC236}">
                  <a16:creationId xmlns:a16="http://schemas.microsoft.com/office/drawing/2014/main" id="{8DDFC9F4-3B45-402D-8AD7-60B3F08ED75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0" name="Isosceles Triangle 79">
              <a:extLst>
                <a:ext uri="{FF2B5EF4-FFF2-40B4-BE49-F238E27FC236}">
                  <a16:creationId xmlns:a16="http://schemas.microsoft.com/office/drawing/2014/main" id="{E5763971-E3A3-45C6-9BA8-2E032C7A55E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Isosceles Triangle 80">
              <a:extLst>
                <a:ext uri="{FF2B5EF4-FFF2-40B4-BE49-F238E27FC236}">
                  <a16:creationId xmlns:a16="http://schemas.microsoft.com/office/drawing/2014/main" id="{32752E94-0E01-4AF5-A43A-F2FAD8737C2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2050" name="Picture 2" descr="Unity - Manual: Scripting">
            <a:extLst>
              <a:ext uri="{FF2B5EF4-FFF2-40B4-BE49-F238E27FC236}">
                <a16:creationId xmlns:a16="http://schemas.microsoft.com/office/drawing/2014/main" id="{33401E7E-39F9-4A70-A2AE-8C318CB22B2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091" t="7915" b="7211"/>
          <a:stretch/>
        </p:blipFill>
        <p:spPr bwMode="auto">
          <a:xfrm>
            <a:off x="28041" y="-8467"/>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83" name="Isosceles Triangle 82">
            <a:extLst>
              <a:ext uri="{FF2B5EF4-FFF2-40B4-BE49-F238E27FC236}">
                <a16:creationId xmlns:a16="http://schemas.microsoft.com/office/drawing/2014/main" id="{3559A5F2-8BE0-4998-A1E4-1B145465A98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Parallelogram 84">
            <a:extLst>
              <a:ext uri="{FF2B5EF4-FFF2-40B4-BE49-F238E27FC236}">
                <a16:creationId xmlns:a16="http://schemas.microsoft.com/office/drawing/2014/main" id="{3A6596D4-D53C-424F-9F16-CC8686C079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7" name="Straight Connector 86">
            <a:extLst>
              <a:ext uri="{FF2B5EF4-FFF2-40B4-BE49-F238E27FC236}">
                <a16:creationId xmlns:a16="http://schemas.microsoft.com/office/drawing/2014/main" id="{81BB890B-70D4-42FE-A599-6AEF1A42D972}"/>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89" name="Straight Connector 88">
            <a:extLst>
              <a:ext uri="{FF2B5EF4-FFF2-40B4-BE49-F238E27FC236}">
                <a16:creationId xmlns:a16="http://schemas.microsoft.com/office/drawing/2014/main" id="{3842D646-B58C-43C8-8152-01BC782B725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91"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3"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5" name="Isosceles Triangle 94">
            <a:extLst>
              <a:ext uri="{FF2B5EF4-FFF2-40B4-BE49-F238E27FC236}">
                <a16:creationId xmlns:a16="http://schemas.microsoft.com/office/drawing/2014/main" id="{E67D1587-504D-41BC-9D48-B61257BFBC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56F65A4-EA54-4F58-B207-0AB4D668CDC8}"/>
              </a:ext>
            </a:extLst>
          </p:cNvPr>
          <p:cNvSpPr>
            <a:spLocks noGrp="1"/>
          </p:cNvSpPr>
          <p:nvPr>
            <p:ph type="title"/>
          </p:nvPr>
        </p:nvSpPr>
        <p:spPr>
          <a:xfrm>
            <a:off x="837846" y="1771142"/>
            <a:ext cx="8727453" cy="2708560"/>
          </a:xfrm>
        </p:spPr>
        <p:txBody>
          <a:bodyPr vert="horz" lIns="91440" tIns="45720" rIns="91440" bIns="45720" rtlCol="0" anchor="b">
            <a:normAutofit/>
          </a:bodyPr>
          <a:lstStyle/>
          <a:p>
            <a:pPr algn="r"/>
            <a:r>
              <a:rPr lang="tr-TR" sz="6600" dirty="0">
                <a:latin typeface="Times New Roman" panose="02020603050405020304" pitchFamily="18" charset="0"/>
                <a:cs typeface="Times New Roman" panose="02020603050405020304" pitchFamily="18" charset="0"/>
              </a:rPr>
              <a:t>DEVELOPMENT </a:t>
            </a:r>
            <a:br>
              <a:rPr lang="tr-TR" sz="6600" dirty="0">
                <a:latin typeface="Times New Roman" panose="02020603050405020304" pitchFamily="18" charset="0"/>
                <a:cs typeface="Times New Roman" panose="02020603050405020304" pitchFamily="18" charset="0"/>
              </a:rPr>
            </a:br>
            <a:endParaRPr lang="en-US" sz="6600" dirty="0">
              <a:latin typeface="Times New Roman" panose="02020603050405020304" pitchFamily="18" charset="0"/>
              <a:cs typeface="Times New Roman" panose="02020603050405020304" pitchFamily="18" charset="0"/>
            </a:endParaRPr>
          </a:p>
        </p:txBody>
      </p:sp>
      <p:sp>
        <p:nvSpPr>
          <p:cNvPr id="97"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99"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1"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3" name="Isosceles Triangle 102">
            <a:extLst>
              <a:ext uri="{FF2B5EF4-FFF2-40B4-BE49-F238E27FC236}">
                <a16:creationId xmlns:a16="http://schemas.microsoft.com/office/drawing/2014/main" id="{9A2DE6E0-967C-4C58-8558-EC08F1138B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13457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2B9521B-7448-48E7-A3BD-E35CDBA52E98}"/>
              </a:ext>
            </a:extLst>
          </p:cNvPr>
          <p:cNvPicPr>
            <a:picLocks noChangeAspect="1"/>
          </p:cNvPicPr>
          <p:nvPr/>
        </p:nvPicPr>
        <p:blipFill>
          <a:blip r:embed="rId2"/>
          <a:stretch>
            <a:fillRect/>
          </a:stretch>
        </p:blipFill>
        <p:spPr>
          <a:xfrm>
            <a:off x="1229513" y="609600"/>
            <a:ext cx="2046166" cy="2601747"/>
          </a:xfrm>
          <a:prstGeom prst="rect">
            <a:avLst/>
          </a:prstGeom>
        </p:spPr>
      </p:pic>
      <p:sp>
        <p:nvSpPr>
          <p:cNvPr id="3" name="Content Placeholder 2">
            <a:extLst>
              <a:ext uri="{FF2B5EF4-FFF2-40B4-BE49-F238E27FC236}">
                <a16:creationId xmlns:a16="http://schemas.microsoft.com/office/drawing/2014/main" id="{AE5CF532-996D-4E2E-A3F9-62964B047215}"/>
              </a:ext>
            </a:extLst>
          </p:cNvPr>
          <p:cNvSpPr>
            <a:spLocks noGrp="1"/>
          </p:cNvSpPr>
          <p:nvPr>
            <p:ph idx="1"/>
          </p:nvPr>
        </p:nvSpPr>
        <p:spPr>
          <a:xfrm>
            <a:off x="4056462" y="2160589"/>
            <a:ext cx="5217539" cy="3880773"/>
          </a:xfrm>
        </p:spPr>
        <p:txBody>
          <a:bodyPr>
            <a:normAutofit/>
          </a:bodyPr>
          <a:lstStyle/>
          <a:p>
            <a:pPr>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For Scripting in our Games we have used C# as a programming language and Visual Studio 2019 as the IDE. </a:t>
            </a: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We </a:t>
            </a:r>
            <a:r>
              <a:rPr lang="tr-TR" dirty="0" err="1">
                <a:latin typeface="Times New Roman" panose="02020603050405020304" pitchFamily="18" charset="0"/>
                <a:ea typeface="Calibri" panose="020F0502020204030204" pitchFamily="34" charset="0"/>
                <a:cs typeface="Times New Roman" panose="02020603050405020304" pitchFamily="18" charset="0"/>
              </a:rPr>
              <a:t>wrote</a:t>
            </a:r>
            <a:r>
              <a:rPr lang="en-US" dirty="0">
                <a:effectLst/>
                <a:latin typeface="Times New Roman" panose="02020603050405020304" pitchFamily="18" charset="0"/>
                <a:ea typeface="Calibri" panose="020F0502020204030204" pitchFamily="34" charset="0"/>
                <a:cs typeface="Times New Roman" panose="02020603050405020304" pitchFamily="18" charset="0"/>
              </a:rPr>
              <a:t> </a:t>
            </a:r>
            <a:r>
              <a:rPr lang="tr-TR" dirty="0">
                <a:effectLst/>
                <a:latin typeface="Times New Roman" panose="02020603050405020304" pitchFamily="18" charset="0"/>
                <a:ea typeface="Calibri" panose="020F0502020204030204" pitchFamily="34" charset="0"/>
                <a:cs typeface="Times New Roman" panose="02020603050405020304" pitchFamily="18" charset="0"/>
              </a:rPr>
              <a:t>26</a:t>
            </a:r>
            <a:r>
              <a:rPr lang="en-US" dirty="0">
                <a:effectLst/>
                <a:latin typeface="Times New Roman" panose="02020603050405020304" pitchFamily="18" charset="0"/>
                <a:ea typeface="Calibri" panose="020F0502020204030204" pitchFamily="34" charset="0"/>
                <a:cs typeface="Times New Roman" panose="02020603050405020304" pitchFamily="18" charset="0"/>
              </a:rPr>
              <a:t> C# scripts</a:t>
            </a:r>
            <a:r>
              <a:rPr lang="tr-TR" dirty="0">
                <a:effectLst/>
                <a:latin typeface="Times New Roman" panose="02020603050405020304" pitchFamily="18" charset="0"/>
                <a:ea typeface="Calibri" panose="020F0502020204030204" pitchFamily="34" charset="0"/>
                <a:cs typeface="Times New Roman" panose="02020603050405020304" pitchFamily="18" charset="0"/>
              </a:rPr>
              <a:t> </a:t>
            </a:r>
            <a:r>
              <a:rPr lang="tr-TR" dirty="0" err="1">
                <a:effectLst/>
                <a:latin typeface="Times New Roman" panose="02020603050405020304" pitchFamily="18" charset="0"/>
                <a:ea typeface="Calibri" panose="020F0502020204030204" pitchFamily="34" charset="0"/>
                <a:cs typeface="Times New Roman" panose="02020603050405020304" pitchFamily="18" charset="0"/>
              </a:rPr>
              <a:t>and</a:t>
            </a:r>
            <a:r>
              <a:rPr lang="tr-TR" dirty="0">
                <a:effectLst/>
                <a:latin typeface="Times New Roman" panose="02020603050405020304" pitchFamily="18" charset="0"/>
                <a:ea typeface="Calibri" panose="020F0502020204030204" pitchFamily="34" charset="0"/>
                <a:cs typeface="Times New Roman" panose="02020603050405020304" pitchFamily="18" charset="0"/>
              </a:rPr>
              <a:t> 1921 </a:t>
            </a:r>
            <a:r>
              <a:rPr lang="tr-TR" dirty="0" err="1">
                <a:effectLst/>
                <a:latin typeface="Times New Roman" panose="02020603050405020304" pitchFamily="18" charset="0"/>
                <a:ea typeface="Calibri" panose="020F0502020204030204" pitchFamily="34" charset="0"/>
                <a:cs typeface="Times New Roman" panose="02020603050405020304" pitchFamily="18" charset="0"/>
              </a:rPr>
              <a:t>lines</a:t>
            </a:r>
            <a:r>
              <a:rPr lang="tr-TR" dirty="0">
                <a:effectLst/>
                <a:latin typeface="Times New Roman" panose="02020603050405020304" pitchFamily="18" charset="0"/>
                <a:ea typeface="Calibri" panose="020F0502020204030204" pitchFamily="34" charset="0"/>
                <a:cs typeface="Times New Roman" panose="02020603050405020304" pitchFamily="18" charset="0"/>
              </a:rPr>
              <a:t> of </a:t>
            </a:r>
            <a:r>
              <a:rPr lang="tr-TR" dirty="0" err="1">
                <a:effectLst/>
                <a:latin typeface="Times New Roman" panose="02020603050405020304" pitchFamily="18" charset="0"/>
                <a:ea typeface="Calibri" panose="020F0502020204030204" pitchFamily="34" charset="0"/>
                <a:cs typeface="Times New Roman" panose="02020603050405020304" pitchFamily="18" charset="0"/>
              </a:rPr>
              <a:t>code</a:t>
            </a:r>
            <a:r>
              <a:rPr lang="en-US" dirty="0">
                <a:effectLst/>
                <a:latin typeface="Times New Roman" panose="02020603050405020304" pitchFamily="18" charset="0"/>
                <a:ea typeface="Calibri" panose="020F0502020204030204" pitchFamily="34" charset="0"/>
                <a:cs typeface="Times New Roman" panose="02020603050405020304" pitchFamily="18" charset="0"/>
              </a:rPr>
              <a:t> to make </a:t>
            </a:r>
            <a:r>
              <a:rPr lang="en-US" dirty="0" err="1">
                <a:effectLst/>
                <a:latin typeface="Times New Roman" panose="02020603050405020304" pitchFamily="18" charset="0"/>
                <a:ea typeface="Calibri" panose="020F0502020204030204" pitchFamily="34" charset="0"/>
                <a:cs typeface="Times New Roman" panose="02020603050405020304" pitchFamily="18" charset="0"/>
              </a:rPr>
              <a:t>th</a:t>
            </a:r>
            <a:r>
              <a:rPr lang="tr-TR" dirty="0">
                <a:effectLst/>
                <a:latin typeface="Times New Roman" panose="02020603050405020304" pitchFamily="18" charset="0"/>
                <a:ea typeface="Calibri" panose="020F0502020204030204" pitchFamily="34" charset="0"/>
                <a:cs typeface="Times New Roman" panose="02020603050405020304" pitchFamily="18" charset="0"/>
              </a:rPr>
              <a:t>ese </a:t>
            </a:r>
            <a:r>
              <a:rPr lang="tr-TR" dirty="0" err="1">
                <a:effectLst/>
                <a:latin typeface="Times New Roman" panose="02020603050405020304" pitchFamily="18" charset="0"/>
                <a:ea typeface="Calibri" panose="020F0502020204030204" pitchFamily="34" charset="0"/>
                <a:cs typeface="Times New Roman" panose="02020603050405020304" pitchFamily="18" charset="0"/>
              </a:rPr>
              <a:t>two</a:t>
            </a:r>
            <a:r>
              <a:rPr lang="tr-TR" dirty="0">
                <a:effectLst/>
                <a:latin typeface="Times New Roman" panose="02020603050405020304" pitchFamily="18" charset="0"/>
                <a:ea typeface="Calibri" panose="020F0502020204030204" pitchFamily="34" charset="0"/>
                <a:cs typeface="Times New Roman" panose="02020603050405020304" pitchFamily="18" charset="0"/>
              </a:rPr>
              <a:t> </a:t>
            </a:r>
            <a:r>
              <a:rPr lang="tr-TR" dirty="0" err="1">
                <a:effectLst/>
                <a:latin typeface="Times New Roman" panose="02020603050405020304" pitchFamily="18" charset="0"/>
                <a:ea typeface="Calibri" panose="020F0502020204030204" pitchFamily="34" charset="0"/>
                <a:cs typeface="Times New Roman" panose="02020603050405020304" pitchFamily="18" charset="0"/>
              </a:rPr>
              <a:t>games</a:t>
            </a:r>
            <a:r>
              <a:rPr lang="tr-TR" dirty="0">
                <a:effectLst/>
                <a:latin typeface="Times New Roman" panose="02020603050405020304" pitchFamily="18" charset="0"/>
                <a:ea typeface="Calibri" panose="020F0502020204030204" pitchFamily="34" charset="0"/>
                <a:cs typeface="Times New Roman" panose="02020603050405020304" pitchFamily="18" charset="0"/>
              </a:rPr>
              <a:t> </a:t>
            </a:r>
            <a:r>
              <a:rPr lang="en-US" dirty="0">
                <a:effectLst/>
                <a:latin typeface="Times New Roman" panose="02020603050405020304" pitchFamily="18" charset="0"/>
                <a:ea typeface="Calibri" panose="020F0502020204030204" pitchFamily="34" charset="0"/>
                <a:cs typeface="Times New Roman" panose="02020603050405020304" pitchFamily="18" charset="0"/>
              </a:rPr>
              <a:t>happen. </a:t>
            </a: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800"/>
              </a:spcAft>
            </a:pPr>
            <a:r>
              <a:rPr lang="en-US" b="1" i="1" dirty="0">
                <a:effectLst/>
                <a:latin typeface="Times New Roman" panose="02020603050405020304" pitchFamily="18" charset="0"/>
                <a:ea typeface="Calibri" panose="020F0502020204030204" pitchFamily="34" charset="0"/>
                <a:cs typeface="Times New Roman" panose="02020603050405020304" pitchFamily="18" charset="0"/>
              </a:rPr>
              <a:t>You can examine the purpose of each code one by one in our document.</a:t>
            </a:r>
            <a:endParaRPr lang="tr-TR" b="1" i="1"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800"/>
              </a:spcAft>
            </a:pP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0F611393-02C9-4F5B-9C7B-6EB78D072258}"/>
              </a:ext>
            </a:extLst>
          </p:cNvPr>
          <p:cNvPicPr>
            <a:picLocks noChangeAspect="1"/>
          </p:cNvPicPr>
          <p:nvPr/>
        </p:nvPicPr>
        <p:blipFill>
          <a:blip r:embed="rId3"/>
          <a:stretch>
            <a:fillRect/>
          </a:stretch>
        </p:blipFill>
        <p:spPr>
          <a:xfrm>
            <a:off x="1229512" y="3439020"/>
            <a:ext cx="2046165" cy="2809380"/>
          </a:xfrm>
          <a:prstGeom prst="rect">
            <a:avLst/>
          </a:prstGeom>
        </p:spPr>
      </p:pic>
      <p:sp>
        <p:nvSpPr>
          <p:cNvPr id="7" name="TextBox 6">
            <a:extLst>
              <a:ext uri="{FF2B5EF4-FFF2-40B4-BE49-F238E27FC236}">
                <a16:creationId xmlns:a16="http://schemas.microsoft.com/office/drawing/2014/main" id="{ED122E65-ADEA-4686-9153-68A53E9DE611}"/>
              </a:ext>
            </a:extLst>
          </p:cNvPr>
          <p:cNvSpPr txBox="1"/>
          <p:nvPr/>
        </p:nvSpPr>
        <p:spPr>
          <a:xfrm>
            <a:off x="430822" y="6248400"/>
            <a:ext cx="9979269" cy="369332"/>
          </a:xfrm>
          <a:prstGeom prst="rect">
            <a:avLst/>
          </a:prstGeom>
          <a:noFill/>
        </p:spPr>
        <p:txBody>
          <a:bodyPr wrap="square">
            <a:spAutoFit/>
          </a:bodyPr>
          <a:lstStyle/>
          <a:p>
            <a:r>
              <a:rPr lang="tr-TR" i="1" dirty="0" err="1"/>
              <a:t>Unless</a:t>
            </a:r>
            <a:r>
              <a:rPr lang="tr-TR" i="1" dirty="0"/>
              <a:t> </a:t>
            </a:r>
            <a:r>
              <a:rPr lang="tr-TR" i="1" dirty="0" err="1"/>
              <a:t>otherwise</a:t>
            </a:r>
            <a:r>
              <a:rPr lang="tr-TR" i="1" dirty="0"/>
              <a:t> </a:t>
            </a:r>
            <a:r>
              <a:rPr lang="tr-TR" i="1" dirty="0" err="1"/>
              <a:t>stated</a:t>
            </a:r>
            <a:r>
              <a:rPr lang="tr-TR" i="1" dirty="0"/>
              <a:t>, </a:t>
            </a:r>
            <a:r>
              <a:rPr lang="tr-TR" i="1" dirty="0" err="1"/>
              <a:t>all</a:t>
            </a:r>
            <a:r>
              <a:rPr lang="tr-TR" i="1" dirty="0"/>
              <a:t> </a:t>
            </a:r>
            <a:r>
              <a:rPr lang="tr-TR" i="1" dirty="0" err="1"/>
              <a:t>codes</a:t>
            </a:r>
            <a:r>
              <a:rPr lang="tr-TR" i="1" dirty="0"/>
              <a:t> </a:t>
            </a:r>
            <a:r>
              <a:rPr lang="tr-TR" i="1" dirty="0" err="1"/>
              <a:t>and</a:t>
            </a:r>
            <a:r>
              <a:rPr lang="tr-TR" i="1" dirty="0"/>
              <a:t> </a:t>
            </a:r>
            <a:r>
              <a:rPr lang="tr-TR" i="1" dirty="0" err="1"/>
              <a:t>images</a:t>
            </a:r>
            <a:r>
              <a:rPr lang="tr-TR" i="1" dirty="0"/>
              <a:t> in </a:t>
            </a:r>
            <a:r>
              <a:rPr lang="tr-TR" i="1" dirty="0" err="1"/>
              <a:t>the</a:t>
            </a:r>
            <a:r>
              <a:rPr lang="tr-TR" i="1" dirty="0"/>
              <a:t> </a:t>
            </a:r>
            <a:r>
              <a:rPr lang="tr-TR" i="1" dirty="0" err="1"/>
              <a:t>document</a:t>
            </a:r>
            <a:r>
              <a:rPr lang="tr-TR" i="1" dirty="0"/>
              <a:t> </a:t>
            </a:r>
            <a:r>
              <a:rPr lang="tr-TR" i="1" dirty="0" err="1"/>
              <a:t>belong</a:t>
            </a:r>
            <a:r>
              <a:rPr lang="tr-TR" i="1" dirty="0"/>
              <a:t> </a:t>
            </a:r>
            <a:r>
              <a:rPr lang="tr-TR" i="1" dirty="0" err="1"/>
              <a:t>to</a:t>
            </a:r>
            <a:r>
              <a:rPr lang="tr-TR" i="1" dirty="0"/>
              <a:t> us.</a:t>
            </a:r>
          </a:p>
        </p:txBody>
      </p:sp>
    </p:spTree>
    <p:extLst>
      <p:ext uri="{BB962C8B-B14F-4D97-AF65-F5344CB8AC3E}">
        <p14:creationId xmlns:p14="http://schemas.microsoft.com/office/powerpoint/2010/main" val="17956118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F185E-32B9-47B9-A730-6BCC796F6B39}"/>
              </a:ext>
            </a:extLst>
          </p:cNvPr>
          <p:cNvSpPr>
            <a:spLocks noGrp="1"/>
          </p:cNvSpPr>
          <p:nvPr>
            <p:ph type="title"/>
          </p:nvPr>
        </p:nvSpPr>
        <p:spPr>
          <a:xfrm>
            <a:off x="5536733" y="609600"/>
            <a:ext cx="4152389" cy="631911"/>
          </a:xfrm>
        </p:spPr>
        <p:txBody>
          <a:bodyPr>
            <a:noAutofit/>
          </a:bodyPr>
          <a:lstStyle/>
          <a:p>
            <a:pPr>
              <a:lnSpc>
                <a:spcPct val="90000"/>
              </a:lnSpc>
            </a:pPr>
            <a:r>
              <a:rPr lang="tr-TR" sz="1800" dirty="0">
                <a:latin typeface="Times New Roman" panose="02020603050405020304" pitchFamily="18" charset="0"/>
                <a:cs typeface="Times New Roman" panose="02020603050405020304" pitchFamily="18" charset="0"/>
              </a:rPr>
              <a:t>W</a:t>
            </a:r>
            <a:r>
              <a:rPr lang="en-US" sz="1800" dirty="0">
                <a:latin typeface="Times New Roman" panose="02020603050405020304" pitchFamily="18" charset="0"/>
                <a:cs typeface="Times New Roman" panose="02020603050405020304" pitchFamily="18" charset="0"/>
              </a:rPr>
              <a:t>e used many game development plugins and </a:t>
            </a:r>
            <a:r>
              <a:rPr lang="tr-TR" sz="1800" dirty="0" err="1">
                <a:latin typeface="Times New Roman" panose="02020603050405020304" pitchFamily="18" charset="0"/>
                <a:cs typeface="Times New Roman" panose="02020603050405020304" pitchFamily="18" charset="0"/>
              </a:rPr>
              <a:t>assets</a:t>
            </a:r>
            <a:r>
              <a:rPr lang="en-US" sz="1800" dirty="0">
                <a:latin typeface="Times New Roman" panose="02020603050405020304" pitchFamily="18" charset="0"/>
                <a:cs typeface="Times New Roman" panose="02020603050405020304" pitchFamily="18" charset="0"/>
              </a:rPr>
              <a:t> in </a:t>
            </a:r>
            <a:r>
              <a:rPr lang="tr-TR" sz="1800" dirty="0" err="1">
                <a:latin typeface="Times New Roman" panose="02020603050405020304" pitchFamily="18" charset="0"/>
                <a:cs typeface="Times New Roman" panose="02020603050405020304" pitchFamily="18" charset="0"/>
              </a:rPr>
              <a:t>our</a:t>
            </a:r>
            <a:r>
              <a:rPr lang="en-US" sz="1800" dirty="0">
                <a:latin typeface="Times New Roman" panose="02020603050405020304" pitchFamily="18" charset="0"/>
                <a:cs typeface="Times New Roman" panose="02020603050405020304" pitchFamily="18" charset="0"/>
              </a:rPr>
              <a:t> project.</a:t>
            </a:r>
            <a:r>
              <a:rPr lang="tr-TR" sz="1800" dirty="0">
                <a:latin typeface="Times New Roman" panose="02020603050405020304" pitchFamily="18" charset="0"/>
                <a:cs typeface="Times New Roman" panose="02020603050405020304" pitchFamily="18" charset="0"/>
              </a:rPr>
              <a:t/>
            </a:r>
            <a:br>
              <a:rPr lang="tr-TR" sz="1800" dirty="0">
                <a:latin typeface="Times New Roman" panose="02020603050405020304" pitchFamily="18" charset="0"/>
                <a:cs typeface="Times New Roman" panose="02020603050405020304" pitchFamily="18" charset="0"/>
              </a:rPr>
            </a:br>
            <a:endParaRPr lang="tr-TR" sz="1800" dirty="0">
              <a:latin typeface="Times New Roman" panose="02020603050405020304" pitchFamily="18" charset="0"/>
              <a:cs typeface="Times New Roman" panose="02020603050405020304" pitchFamily="18" charset="0"/>
            </a:endParaRPr>
          </a:p>
        </p:txBody>
      </p:sp>
      <p:sp>
        <p:nvSpPr>
          <p:cNvPr id="14" name="Content Placeholder 6">
            <a:extLst>
              <a:ext uri="{FF2B5EF4-FFF2-40B4-BE49-F238E27FC236}">
                <a16:creationId xmlns:a16="http://schemas.microsoft.com/office/drawing/2014/main" id="{5B837CF8-9793-43E0-B740-C09E2F66EE21}"/>
              </a:ext>
            </a:extLst>
          </p:cNvPr>
          <p:cNvSpPr>
            <a:spLocks noGrp="1"/>
          </p:cNvSpPr>
          <p:nvPr>
            <p:ph idx="1"/>
          </p:nvPr>
        </p:nvSpPr>
        <p:spPr>
          <a:xfrm>
            <a:off x="5306279" y="1342904"/>
            <a:ext cx="4064439" cy="3880773"/>
          </a:xfrm>
        </p:spPr>
        <p:txBody>
          <a:bodyPr>
            <a:normAutofit lnSpcReduction="10000"/>
          </a:bodyPr>
          <a:lstStyle/>
          <a:p>
            <a:r>
              <a:rPr lang="tr-TR" dirty="0">
                <a:latin typeface="Times New Roman" panose="02020603050405020304" pitchFamily="18" charset="0"/>
                <a:cs typeface="Times New Roman" panose="02020603050405020304" pitchFamily="18" charset="0"/>
              </a:rPr>
              <a:t>MK </a:t>
            </a:r>
            <a:r>
              <a:rPr lang="tr-TR" dirty="0" err="1">
                <a:latin typeface="Times New Roman" panose="02020603050405020304" pitchFamily="18" charset="0"/>
                <a:cs typeface="Times New Roman" panose="02020603050405020304" pitchFamily="18" charset="0"/>
              </a:rPr>
              <a:t>Toon</a:t>
            </a:r>
            <a:endParaRPr lang="tr-TR" dirty="0">
              <a:latin typeface="Times New Roman" panose="02020603050405020304" pitchFamily="18" charset="0"/>
              <a:cs typeface="Times New Roman" panose="02020603050405020304" pitchFamily="18" charset="0"/>
            </a:endParaRPr>
          </a:p>
          <a:p>
            <a:r>
              <a:rPr lang="tr-TR" dirty="0" err="1">
                <a:latin typeface="Times New Roman" panose="02020603050405020304" pitchFamily="18" charset="0"/>
                <a:cs typeface="Times New Roman" panose="02020603050405020304" pitchFamily="18" charset="0"/>
              </a:rPr>
              <a:t>Epic</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Toon</a:t>
            </a:r>
            <a:r>
              <a:rPr lang="tr-TR" dirty="0">
                <a:latin typeface="Times New Roman" panose="02020603050405020304" pitchFamily="18" charset="0"/>
                <a:cs typeface="Times New Roman" panose="02020603050405020304" pitchFamily="18" charset="0"/>
              </a:rPr>
              <a:t> FX</a:t>
            </a:r>
          </a:p>
          <a:p>
            <a:r>
              <a:rPr lang="tr-TR" dirty="0" err="1">
                <a:latin typeface="Times New Roman" panose="02020603050405020304" pitchFamily="18" charset="0"/>
                <a:cs typeface="Times New Roman" panose="02020603050405020304" pitchFamily="18" charset="0"/>
              </a:rPr>
              <a:t>Cartoon</a:t>
            </a:r>
            <a:r>
              <a:rPr lang="tr-TR" dirty="0">
                <a:latin typeface="Times New Roman" panose="02020603050405020304" pitchFamily="18" charset="0"/>
                <a:cs typeface="Times New Roman" panose="02020603050405020304" pitchFamily="18" charset="0"/>
              </a:rPr>
              <a:t> FX</a:t>
            </a:r>
          </a:p>
          <a:p>
            <a:r>
              <a:rPr lang="tr-TR" dirty="0" err="1">
                <a:latin typeface="Times New Roman" panose="02020603050405020304" pitchFamily="18" charset="0"/>
                <a:cs typeface="Times New Roman" panose="02020603050405020304" pitchFamily="18" charset="0"/>
              </a:rPr>
              <a:t>Minimalist</a:t>
            </a:r>
            <a:r>
              <a:rPr lang="tr-TR" dirty="0">
                <a:latin typeface="Times New Roman" panose="02020603050405020304" pitchFamily="18" charset="0"/>
                <a:cs typeface="Times New Roman" panose="02020603050405020304" pitchFamily="18" charset="0"/>
              </a:rPr>
              <a:t> V2</a:t>
            </a:r>
          </a:p>
          <a:p>
            <a:r>
              <a:rPr lang="tr-TR" dirty="0" err="1">
                <a:latin typeface="Times New Roman" panose="02020603050405020304" pitchFamily="18" charset="0"/>
                <a:cs typeface="Times New Roman" panose="02020603050405020304" pitchFamily="18" charset="0"/>
              </a:rPr>
              <a:t>Super</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Confetti</a:t>
            </a:r>
            <a:r>
              <a:rPr lang="tr-TR" dirty="0">
                <a:latin typeface="Times New Roman" panose="02020603050405020304" pitchFamily="18" charset="0"/>
                <a:cs typeface="Times New Roman" panose="02020603050405020304" pitchFamily="18" charset="0"/>
              </a:rPr>
              <a:t> FX</a:t>
            </a:r>
          </a:p>
          <a:p>
            <a:r>
              <a:rPr lang="tr-TR" dirty="0" err="1">
                <a:latin typeface="Times New Roman" panose="02020603050405020304" pitchFamily="18" charset="0"/>
                <a:cs typeface="Times New Roman" panose="02020603050405020304" pitchFamily="18" charset="0"/>
              </a:rPr>
              <a:t>TextMesh</a:t>
            </a:r>
            <a:r>
              <a:rPr lang="tr-TR" dirty="0">
                <a:latin typeface="Times New Roman" panose="02020603050405020304" pitchFamily="18" charset="0"/>
                <a:cs typeface="Times New Roman" panose="02020603050405020304" pitchFamily="18" charset="0"/>
              </a:rPr>
              <a:t> Pro</a:t>
            </a:r>
          </a:p>
          <a:p>
            <a:r>
              <a:rPr lang="tr-TR" dirty="0" err="1">
                <a:latin typeface="Times New Roman" panose="02020603050405020304" pitchFamily="18" charset="0"/>
                <a:cs typeface="Times New Roman" panose="02020603050405020304" pitchFamily="18" charset="0"/>
              </a:rPr>
              <a:t>Imphenzia</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GradientSky</a:t>
            </a:r>
            <a:endParaRPr lang="tr-TR" dirty="0">
              <a:latin typeface="Times New Roman" panose="02020603050405020304" pitchFamily="18" charset="0"/>
              <a:cs typeface="Times New Roman" panose="02020603050405020304" pitchFamily="18" charset="0"/>
            </a:endParaRPr>
          </a:p>
          <a:p>
            <a:r>
              <a:rPr lang="tr-TR" dirty="0" err="1">
                <a:latin typeface="Times New Roman" panose="02020603050405020304" pitchFamily="18" charset="0"/>
                <a:cs typeface="Times New Roman" panose="02020603050405020304" pitchFamily="18" charset="0"/>
              </a:rPr>
              <a:t>Toon</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Shader</a:t>
            </a:r>
            <a:endParaRPr lang="tr-TR" dirty="0">
              <a:latin typeface="Times New Roman" panose="02020603050405020304" pitchFamily="18" charset="0"/>
              <a:cs typeface="Times New Roman" panose="02020603050405020304" pitchFamily="18" charset="0"/>
            </a:endParaRPr>
          </a:p>
          <a:p>
            <a:r>
              <a:rPr lang="tr-TR" dirty="0" err="1">
                <a:latin typeface="Times New Roman" panose="02020603050405020304" pitchFamily="18" charset="0"/>
                <a:cs typeface="Times New Roman" panose="02020603050405020304" pitchFamily="18" charset="0"/>
              </a:rPr>
              <a:t>Text</a:t>
            </a:r>
            <a:r>
              <a:rPr lang="tr-TR" dirty="0">
                <a:latin typeface="Times New Roman" panose="02020603050405020304" pitchFamily="18" charset="0"/>
                <a:cs typeface="Times New Roman" panose="02020603050405020304" pitchFamily="18" charset="0"/>
              </a:rPr>
              <a:t> Mesh PRO</a:t>
            </a:r>
          </a:p>
          <a:p>
            <a:r>
              <a:rPr lang="tr-TR" dirty="0" err="1">
                <a:latin typeface="Times New Roman" panose="02020603050405020304" pitchFamily="18" charset="0"/>
                <a:cs typeface="Times New Roman" panose="02020603050405020304" pitchFamily="18" charset="0"/>
              </a:rPr>
              <a:t>Naughty</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Attributes</a:t>
            </a:r>
            <a:endParaRPr lang="tr-TR" dirty="0">
              <a:latin typeface="Times New Roman" panose="02020603050405020304" pitchFamily="18" charset="0"/>
              <a:cs typeface="Times New Roman" panose="02020603050405020304" pitchFamily="18" charset="0"/>
            </a:endParaRPr>
          </a:p>
        </p:txBody>
      </p:sp>
      <p:pic>
        <p:nvPicPr>
          <p:cNvPr id="9" name="Picture 8" descr="Technological background">
            <a:extLst>
              <a:ext uri="{FF2B5EF4-FFF2-40B4-BE49-F238E27FC236}">
                <a16:creationId xmlns:a16="http://schemas.microsoft.com/office/drawing/2014/main" id="{353D3974-D80A-4DDC-8DFC-DF4535F02FAA}"/>
              </a:ext>
            </a:extLst>
          </p:cNvPr>
          <p:cNvPicPr>
            <a:picLocks noChangeAspect="1"/>
          </p:cNvPicPr>
          <p:nvPr/>
        </p:nvPicPr>
        <p:blipFill rotWithShape="1">
          <a:blip r:embed="rId2"/>
          <a:srcRect l="16277" r="31213" b="-2"/>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3" name="Isosceles Triangle 12">
            <a:extLst>
              <a:ext uri="{FF2B5EF4-FFF2-40B4-BE49-F238E27FC236}">
                <a16:creationId xmlns:a16="http://schemas.microsoft.com/office/drawing/2014/main" id="{3BCB5F6A-9EB0-40B0-9D13-3023E9A205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TextBox 16">
            <a:extLst>
              <a:ext uri="{FF2B5EF4-FFF2-40B4-BE49-F238E27FC236}">
                <a16:creationId xmlns:a16="http://schemas.microsoft.com/office/drawing/2014/main" id="{F7E7D89D-312D-4C9E-B49B-390CF8821B8B}"/>
              </a:ext>
            </a:extLst>
          </p:cNvPr>
          <p:cNvSpPr txBox="1"/>
          <p:nvPr/>
        </p:nvSpPr>
        <p:spPr>
          <a:xfrm>
            <a:off x="4458238" y="5325070"/>
            <a:ext cx="5114969" cy="923330"/>
          </a:xfrm>
          <a:prstGeom prst="rect">
            <a:avLst/>
          </a:prstGeom>
          <a:noFill/>
        </p:spPr>
        <p:txBody>
          <a:bodyPr wrap="square" rtlCol="0">
            <a:spAutoFit/>
          </a:bodyPr>
          <a:lstStyle/>
          <a:p>
            <a:pPr algn="ctr"/>
            <a:r>
              <a:rPr lang="tr-TR" dirty="0" err="1">
                <a:latin typeface="Times New Roman" panose="02020603050405020304" pitchFamily="18" charset="0"/>
                <a:cs typeface="Times New Roman" panose="02020603050405020304" pitchFamily="18" charset="0"/>
              </a:rPr>
              <a:t>We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also</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used</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animations</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from</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Adobe-Mixamo</a:t>
            </a:r>
            <a:endParaRPr lang="tr-TR" dirty="0">
              <a:latin typeface="Times New Roman" panose="02020603050405020304" pitchFamily="18" charset="0"/>
              <a:cs typeface="Times New Roman" panose="02020603050405020304" pitchFamily="18" charset="0"/>
            </a:endParaRPr>
          </a:p>
          <a:p>
            <a:pPr algn="ctr"/>
            <a:r>
              <a:rPr lang="tr-TR" dirty="0">
                <a:latin typeface="Times New Roman" panose="02020603050405020304" pitchFamily="18" charset="0"/>
                <a:cs typeface="Times New Roman" panose="02020603050405020304" pitchFamily="18" charset="0"/>
              </a:rPr>
              <a:t>&amp;</a:t>
            </a:r>
          </a:p>
          <a:p>
            <a:pPr algn="ctr"/>
            <a:r>
              <a:rPr lang="tr-TR" dirty="0" err="1">
                <a:latin typeface="Times New Roman" panose="02020603050405020304" pitchFamily="18" charset="0"/>
                <a:cs typeface="Times New Roman" panose="02020603050405020304" pitchFamily="18" charset="0"/>
              </a:rPr>
              <a:t>Input</a:t>
            </a:r>
            <a:r>
              <a:rPr lang="tr-TR" dirty="0">
                <a:latin typeface="Times New Roman" panose="02020603050405020304" pitchFamily="18" charset="0"/>
                <a:cs typeface="Times New Roman" panose="02020603050405020304" pitchFamily="18" charset="0"/>
              </a:rPr>
              <a:t> Manager </a:t>
            </a:r>
            <a:r>
              <a:rPr lang="tr-TR" dirty="0" err="1">
                <a:latin typeface="Times New Roman" panose="02020603050405020304" pitchFamily="18" charset="0"/>
                <a:cs typeface="Times New Roman" panose="02020603050405020304" pitchFamily="18" charset="0"/>
              </a:rPr>
              <a:t>from</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Happy</a:t>
            </a:r>
            <a:r>
              <a:rPr lang="tr-TR" dirty="0">
                <a:latin typeface="Times New Roman" panose="02020603050405020304" pitchFamily="18" charset="0"/>
                <a:cs typeface="Times New Roman" panose="02020603050405020304" pitchFamily="18" charset="0"/>
              </a:rPr>
              <a:t> Game </a:t>
            </a:r>
            <a:r>
              <a:rPr lang="tr-TR" dirty="0" err="1">
                <a:latin typeface="Times New Roman" panose="02020603050405020304" pitchFamily="18" charset="0"/>
                <a:cs typeface="Times New Roman" panose="02020603050405020304" pitchFamily="18" charset="0"/>
              </a:rPr>
              <a:t>Company</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9811237"/>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2208A-C7E2-4867-AF2D-0794FE1BD191}"/>
              </a:ext>
            </a:extLst>
          </p:cNvPr>
          <p:cNvSpPr>
            <a:spLocks noGrp="1"/>
          </p:cNvSpPr>
          <p:nvPr>
            <p:ph type="title"/>
          </p:nvPr>
        </p:nvSpPr>
        <p:spPr/>
        <p:txBody>
          <a:bodyPr/>
          <a:lstStyle/>
          <a:p>
            <a:r>
              <a:rPr lang="tr-TR" dirty="0"/>
              <a:t>RESULTS</a:t>
            </a:r>
          </a:p>
        </p:txBody>
      </p:sp>
      <p:sp>
        <p:nvSpPr>
          <p:cNvPr id="3" name="Content Placeholder 2">
            <a:extLst>
              <a:ext uri="{FF2B5EF4-FFF2-40B4-BE49-F238E27FC236}">
                <a16:creationId xmlns:a16="http://schemas.microsoft.com/office/drawing/2014/main" id="{9EFE7660-A849-4817-AA42-5EB543FE9470}"/>
              </a:ext>
            </a:extLst>
          </p:cNvPr>
          <p:cNvSpPr>
            <a:spLocks noGrp="1"/>
          </p:cNvSpPr>
          <p:nvPr>
            <p:ph idx="1"/>
          </p:nvPr>
        </p:nvSpPr>
        <p:spPr/>
        <p:txBody>
          <a:bodyPr/>
          <a:lstStyle/>
          <a:p>
            <a:endParaRPr lang="tr-TR" dirty="0"/>
          </a:p>
        </p:txBody>
      </p:sp>
    </p:spTree>
    <p:extLst>
      <p:ext uri="{BB962C8B-B14F-4D97-AF65-F5344CB8AC3E}">
        <p14:creationId xmlns:p14="http://schemas.microsoft.com/office/powerpoint/2010/main" val="3277068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Hyper-casual: Mobile gaming&amp;#39;s newest genre | AppLovin">
            <a:extLst>
              <a:ext uri="{FF2B5EF4-FFF2-40B4-BE49-F238E27FC236}">
                <a16:creationId xmlns:a16="http://schemas.microsoft.com/office/drawing/2014/main" id="{9009C30F-0E0E-4337-876E-A7845748391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540" r="16481"/>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702421A1-CF6D-43D2-AB8B-C47BA01E23B9}"/>
              </a:ext>
            </a:extLst>
          </p:cNvPr>
          <p:cNvSpPr>
            <a:spLocks noGrp="1"/>
          </p:cNvSpPr>
          <p:nvPr>
            <p:ph idx="1"/>
          </p:nvPr>
        </p:nvSpPr>
        <p:spPr>
          <a:xfrm>
            <a:off x="177282" y="671805"/>
            <a:ext cx="4351174" cy="5369558"/>
          </a:xfrm>
        </p:spPr>
        <p:txBody>
          <a:bodyPr>
            <a:normAutofit fontScale="92500" lnSpcReduction="10000"/>
          </a:bodyPr>
          <a:lstStyle/>
          <a:p>
            <a:pPr>
              <a:lnSpc>
                <a:spcPct val="90000"/>
              </a:lnSpc>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For this semester we agreed to release 2 Hyper-casual games for our graduation project. </a:t>
            </a: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90000"/>
              </a:lnSpc>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We will be working with Happy Game Company and </a:t>
            </a:r>
            <a:r>
              <a:rPr lang="en-US" dirty="0" err="1">
                <a:effectLst/>
                <a:latin typeface="Times New Roman" panose="02020603050405020304" pitchFamily="18" charset="0"/>
                <a:ea typeface="Calibri" panose="020F0502020204030204" pitchFamily="34" charset="0"/>
                <a:cs typeface="Times New Roman" panose="02020603050405020304" pitchFamily="18" charset="0"/>
              </a:rPr>
              <a:t>Rollic</a:t>
            </a:r>
            <a:r>
              <a:rPr lang="en-US" dirty="0">
                <a:effectLst/>
                <a:latin typeface="Times New Roman" panose="02020603050405020304" pitchFamily="18" charset="0"/>
                <a:ea typeface="Calibri" panose="020F0502020204030204" pitchFamily="34" charset="0"/>
                <a:cs typeface="Times New Roman" panose="02020603050405020304" pitchFamily="18" charset="0"/>
              </a:rPr>
              <a:t> Games throughout these projects and our instructor informed us about their educational videos and guides so we will be using these materials to enhance both our knowledge and products.</a:t>
            </a: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90000"/>
              </a:lnSpc>
              <a:buFont typeface="Symbol" panose="05050102010706020507" pitchFamily="18" charset="2"/>
              <a:buChar char=""/>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Our first game is named “Cannon Smash” which is a 3D Hyper-Casual mobile destruction game where we shoot people from a cannon to destroy human towers and dancing giants.</a:t>
            </a:r>
            <a:endParaRPr lang="tr-TR" kern="100" dirty="0">
              <a:latin typeface="Times New Roman" panose="02020603050405020304" pitchFamily="18" charset="0"/>
              <a:ea typeface="Calibri" panose="020F0502020204030204" pitchFamily="34" charset="0"/>
              <a:cs typeface="Times New Roman" panose="02020603050405020304" pitchFamily="18" charset="0"/>
            </a:endParaRPr>
          </a:p>
          <a:p>
            <a:pPr marL="0" lvl="0" indent="0">
              <a:lnSpc>
                <a:spcPct val="90000"/>
              </a:lnSpc>
              <a:buNone/>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tr-TR"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90000"/>
              </a:lnSpc>
              <a:spcAft>
                <a:spcPts val="800"/>
              </a:spcAft>
              <a:buFont typeface="Symbol" panose="05050102010706020507" pitchFamily="18" charset="2"/>
              <a:buChar char=""/>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Our second game is named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Fleptris</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which is a 3D Hyper-Casual mobile runner game where we try to control a falling ball by hitting blocks of the same color as our character.</a:t>
            </a:r>
            <a:endParaRPr lang="tr-TR"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90000"/>
              </a:lnSpc>
            </a:pPr>
            <a:endParaRPr lang="tr-TR" dirty="0">
              <a:latin typeface="Times New Roman" panose="02020603050405020304" pitchFamily="18" charset="0"/>
              <a:cs typeface="Times New Roman" panose="02020603050405020304" pitchFamily="18" charset="0"/>
            </a:endParaRPr>
          </a:p>
        </p:txBody>
      </p:sp>
      <p:cxnSp>
        <p:nvCxnSpPr>
          <p:cNvPr id="135" name="Straight Connector 134">
            <a:extLst>
              <a:ext uri="{FF2B5EF4-FFF2-40B4-BE49-F238E27FC236}">
                <a16:creationId xmlns:a16="http://schemas.microsoft.com/office/drawing/2014/main" id="{64FA5DFF-7FE6-4855-84E6-DFA78EE978B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7" name="Straight Connector 136">
            <a:extLst>
              <a:ext uri="{FF2B5EF4-FFF2-40B4-BE49-F238E27FC236}">
                <a16:creationId xmlns:a16="http://schemas.microsoft.com/office/drawing/2014/main" id="{2AFD8CBA-54A3-4363-991B-B9C631BBFA74}"/>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9"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1"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3"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5"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7"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9"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1"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667254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ED958-F923-43EE-BAD7-977787E256C7}"/>
              </a:ext>
            </a:extLst>
          </p:cNvPr>
          <p:cNvSpPr>
            <a:spLocks noGrp="1"/>
          </p:cNvSpPr>
          <p:nvPr>
            <p:ph type="title"/>
          </p:nvPr>
        </p:nvSpPr>
        <p:spPr/>
        <p:txBody>
          <a:bodyPr/>
          <a:lstStyle/>
          <a:p>
            <a:r>
              <a:rPr lang="tr-TR" dirty="0"/>
              <a:t>CONCLUSION</a:t>
            </a:r>
          </a:p>
        </p:txBody>
      </p:sp>
      <p:sp>
        <p:nvSpPr>
          <p:cNvPr id="3" name="Content Placeholder 2">
            <a:extLst>
              <a:ext uri="{FF2B5EF4-FFF2-40B4-BE49-F238E27FC236}">
                <a16:creationId xmlns:a16="http://schemas.microsoft.com/office/drawing/2014/main" id="{F3513442-6392-45B9-9344-F8FA8B73CAA1}"/>
              </a:ext>
            </a:extLst>
          </p:cNvPr>
          <p:cNvSpPr>
            <a:spLocks noGrp="1"/>
          </p:cNvSpPr>
          <p:nvPr>
            <p:ph idx="1"/>
          </p:nvPr>
        </p:nvSpPr>
        <p:spPr/>
        <p:txBody>
          <a:bodyPr/>
          <a:lstStyle/>
          <a:p>
            <a:endParaRPr lang="tr-TR"/>
          </a:p>
        </p:txBody>
      </p:sp>
    </p:spTree>
    <p:extLst>
      <p:ext uri="{BB962C8B-B14F-4D97-AF65-F5344CB8AC3E}">
        <p14:creationId xmlns:p14="http://schemas.microsoft.com/office/powerpoint/2010/main" val="3932899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A842B4C-7B2C-4DB0-861A-35515EC42A8B}"/>
              </a:ext>
            </a:extLst>
          </p:cNvPr>
          <p:cNvSpPr>
            <a:spLocks noGrp="1"/>
          </p:cNvSpPr>
          <p:nvPr>
            <p:ph type="title"/>
          </p:nvPr>
        </p:nvSpPr>
        <p:spPr>
          <a:xfrm>
            <a:off x="677334" y="609600"/>
            <a:ext cx="3843375" cy="5175624"/>
          </a:xfrm>
        </p:spPr>
        <p:txBody>
          <a:bodyPr anchor="ctr">
            <a:normAutofit/>
          </a:bodyPr>
          <a:lstStyle/>
          <a:p>
            <a:r>
              <a:rPr lang="tr-TR">
                <a:solidFill>
                  <a:schemeClr val="tx1">
                    <a:lumMod val="85000"/>
                    <a:lumOff val="15000"/>
                  </a:schemeClr>
                </a:solidFill>
              </a:rPr>
              <a:t>PROBLEM STATEMENT</a:t>
            </a: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B282846-DBF4-47D7-B31C-C983FF08F174}"/>
              </a:ext>
            </a:extLst>
          </p:cNvPr>
          <p:cNvSpPr>
            <a:spLocks noGrp="1"/>
          </p:cNvSpPr>
          <p:nvPr>
            <p:ph idx="1"/>
          </p:nvPr>
        </p:nvSpPr>
        <p:spPr>
          <a:xfrm>
            <a:off x="6116084" y="609601"/>
            <a:ext cx="5511296" cy="5175624"/>
          </a:xfrm>
        </p:spPr>
        <p:txBody>
          <a:bodyPr anchor="ctr">
            <a:normAutofit/>
          </a:bodyPr>
          <a:lstStyle/>
          <a:p>
            <a:r>
              <a:rPr lang="en-US" dirty="0">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rPr>
              <a:t>The only problem in our case is the developing a game based on an idea. </a:t>
            </a:r>
            <a:endParaRPr lang="tr-TR" dirty="0">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endParaRPr>
          </a:p>
          <a:p>
            <a:r>
              <a:rPr lang="en-US" dirty="0">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rPr>
              <a:t>Since it is not physical it can be difficult to develop due to it being an imaginational construct</a:t>
            </a:r>
            <a:r>
              <a:rPr lang="tr-TR" dirty="0">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tr-TR" dirty="0">
              <a:solidFill>
                <a:srgbClr val="FFFFFF"/>
              </a:solidFill>
            </a:endParaRPr>
          </a:p>
        </p:txBody>
      </p:sp>
    </p:spTree>
    <p:extLst>
      <p:ext uri="{BB962C8B-B14F-4D97-AF65-F5344CB8AC3E}">
        <p14:creationId xmlns:p14="http://schemas.microsoft.com/office/powerpoint/2010/main" val="411155356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5534F598-A588-47CA-9C1E-F74EFAFFBCC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3431"/>
          <a:stretch/>
        </p:blipFill>
        <p:spPr bwMode="auto">
          <a:xfrm>
            <a:off x="4266678" y="8466"/>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C3C2584-C287-45D2-A26F-4255041184B3}"/>
              </a:ext>
            </a:extLst>
          </p:cNvPr>
          <p:cNvSpPr>
            <a:spLocks noGrp="1"/>
          </p:cNvSpPr>
          <p:nvPr>
            <p:ph type="title"/>
          </p:nvPr>
        </p:nvSpPr>
        <p:spPr>
          <a:xfrm>
            <a:off x="677333" y="609600"/>
            <a:ext cx="3851123" cy="1320800"/>
          </a:xfrm>
        </p:spPr>
        <p:txBody>
          <a:bodyPr>
            <a:normAutofit/>
          </a:bodyPr>
          <a:lstStyle/>
          <a:p>
            <a:pPr>
              <a:lnSpc>
                <a:spcPct val="90000"/>
              </a:lnSpc>
            </a:pPr>
            <a:r>
              <a:rPr lang="tr-TR" sz="2800"/>
              <a:t>WHY IS THE PROJECT WORTH DOING </a:t>
            </a:r>
          </a:p>
        </p:txBody>
      </p:sp>
      <p:sp>
        <p:nvSpPr>
          <p:cNvPr id="3" name="Content Placeholder 2">
            <a:extLst>
              <a:ext uri="{FF2B5EF4-FFF2-40B4-BE49-F238E27FC236}">
                <a16:creationId xmlns:a16="http://schemas.microsoft.com/office/drawing/2014/main" id="{33BA6508-1442-480B-9C6A-C0F0A1172112}"/>
              </a:ext>
            </a:extLst>
          </p:cNvPr>
          <p:cNvSpPr>
            <a:spLocks noGrp="1"/>
          </p:cNvSpPr>
          <p:nvPr>
            <p:ph idx="1"/>
          </p:nvPr>
        </p:nvSpPr>
        <p:spPr>
          <a:xfrm>
            <a:off x="677334" y="2160589"/>
            <a:ext cx="3851122" cy="3880773"/>
          </a:xfrm>
        </p:spPr>
        <p:txBody>
          <a:bodyPr>
            <a:normAutofit/>
          </a:bodyPr>
          <a:lstStyle/>
          <a:p>
            <a:r>
              <a:rPr lang="en-US" dirty="0">
                <a:effectLst/>
                <a:latin typeface="Times New Roman" panose="02020603050405020304" pitchFamily="18" charset="0"/>
                <a:ea typeface="Calibri" panose="020F0502020204030204" pitchFamily="34" charset="0"/>
                <a:cs typeface="Times New Roman" panose="02020603050405020304" pitchFamily="18" charset="0"/>
              </a:rPr>
              <a:t>Although the Hyper-Casual games flooded the market with their low cost and high profit values it is still worth doing since the games that cannot manage to keep their content/ideas up to date they can bore their audiences easily because of this so the audience then seeks other products which is usually another hyper-casual game with a good and original idea behind it.</a:t>
            </a:r>
            <a:endParaRPr lang="tr-TR" dirty="0">
              <a:effectLst/>
              <a:latin typeface="Calibri" panose="020F0502020204030204" pitchFamily="34" charset="0"/>
              <a:ea typeface="Calibri" panose="020F0502020204030204" pitchFamily="34" charset="0"/>
              <a:cs typeface="Times New Roman" panose="02020603050405020304" pitchFamily="18" charset="0"/>
            </a:endParaRPr>
          </a:p>
          <a:p>
            <a:endParaRPr lang="tr-TR" dirty="0"/>
          </a:p>
        </p:txBody>
      </p:sp>
      <p:cxnSp>
        <p:nvCxnSpPr>
          <p:cNvPr id="71"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742350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4" name="Picture 10" descr="I made a vaporwave style wallpaper in Unity : Unity3D">
            <a:extLst>
              <a:ext uri="{FF2B5EF4-FFF2-40B4-BE49-F238E27FC236}">
                <a16:creationId xmlns:a16="http://schemas.microsoft.com/office/drawing/2014/main" id="{6FBA92AE-CDF7-4C16-BCB7-12DD91A64E5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091" b="909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9" name="Isosceles Triangle 78">
            <a:extLst>
              <a:ext uri="{FF2B5EF4-FFF2-40B4-BE49-F238E27FC236}">
                <a16:creationId xmlns:a16="http://schemas.microsoft.com/office/drawing/2014/main" id="{3559A5F2-8BE0-4998-A1E4-1B145465A98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Parallelogram 80">
            <a:extLst>
              <a:ext uri="{FF2B5EF4-FFF2-40B4-BE49-F238E27FC236}">
                <a16:creationId xmlns:a16="http://schemas.microsoft.com/office/drawing/2014/main" id="{3A6596D4-D53C-424F-9F16-CC8686C079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3" name="Straight Connector 82">
            <a:extLst>
              <a:ext uri="{FF2B5EF4-FFF2-40B4-BE49-F238E27FC236}">
                <a16:creationId xmlns:a16="http://schemas.microsoft.com/office/drawing/2014/main" id="{81BB890B-70D4-42FE-A599-6AEF1A42D972}"/>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85" name="Straight Connector 84">
            <a:extLst>
              <a:ext uri="{FF2B5EF4-FFF2-40B4-BE49-F238E27FC236}">
                <a16:creationId xmlns:a16="http://schemas.microsoft.com/office/drawing/2014/main" id="{3842D646-B58C-43C8-8152-01BC782B725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7"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9"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1" name="Isosceles Triangle 90">
            <a:extLst>
              <a:ext uri="{FF2B5EF4-FFF2-40B4-BE49-F238E27FC236}">
                <a16:creationId xmlns:a16="http://schemas.microsoft.com/office/drawing/2014/main" id="{E67D1587-504D-41BC-9D48-B61257BFBC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9A9F66-C4CB-4821-8992-A93B67F297A0}"/>
              </a:ext>
            </a:extLst>
          </p:cNvPr>
          <p:cNvSpPr>
            <a:spLocks noGrp="1"/>
          </p:cNvSpPr>
          <p:nvPr>
            <p:ph type="ctrTitle"/>
          </p:nvPr>
        </p:nvSpPr>
        <p:spPr>
          <a:xfrm>
            <a:off x="3898964" y="1648511"/>
            <a:ext cx="4569803" cy="2369131"/>
          </a:xfrm>
        </p:spPr>
        <p:txBody>
          <a:bodyPr>
            <a:normAutofit/>
          </a:bodyPr>
          <a:lstStyle/>
          <a:p>
            <a:r>
              <a:rPr lang="tr-TR" sz="6000" dirty="0">
                <a:latin typeface="Times New Roman" panose="02020603050405020304" pitchFamily="18" charset="0"/>
                <a:cs typeface="Times New Roman" panose="02020603050405020304" pitchFamily="18" charset="0"/>
              </a:rPr>
              <a:t>GRAPHICS	</a:t>
            </a:r>
            <a:endParaRPr lang="en-US" sz="6000" dirty="0">
              <a:latin typeface="Times New Roman" panose="02020603050405020304" pitchFamily="18" charset="0"/>
              <a:cs typeface="Times New Roman" panose="02020603050405020304" pitchFamily="18" charset="0"/>
            </a:endParaRPr>
          </a:p>
        </p:txBody>
      </p:sp>
      <p:sp>
        <p:nvSpPr>
          <p:cNvPr id="93"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95"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7"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9" name="Isosceles Triangle 98">
            <a:extLst>
              <a:ext uri="{FF2B5EF4-FFF2-40B4-BE49-F238E27FC236}">
                <a16:creationId xmlns:a16="http://schemas.microsoft.com/office/drawing/2014/main" id="{9A2DE6E0-967C-4C58-8558-EC08F1138B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34546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03FF9-9042-430C-B41F-276443079A4E}"/>
              </a:ext>
            </a:extLst>
          </p:cNvPr>
          <p:cNvSpPr>
            <a:spLocks noGrp="1"/>
          </p:cNvSpPr>
          <p:nvPr>
            <p:ph type="title"/>
          </p:nvPr>
        </p:nvSpPr>
        <p:spPr>
          <a:xfrm>
            <a:off x="74646" y="1382486"/>
            <a:ext cx="4200062" cy="4093028"/>
          </a:xfrm>
        </p:spPr>
        <p:txBody>
          <a:bodyPr anchor="ctr">
            <a:normAutofit/>
          </a:bodyPr>
          <a:lstStyle/>
          <a:p>
            <a:pPr algn="ctr"/>
            <a:r>
              <a:rPr lang="tr-TR" sz="3700" dirty="0">
                <a:latin typeface="Times New Roman" panose="02020603050405020304" pitchFamily="18" charset="0"/>
                <a:cs typeface="Times New Roman" panose="02020603050405020304" pitchFamily="18" charset="0"/>
              </a:rPr>
              <a:t>MODELLING </a:t>
            </a:r>
            <a:br>
              <a:rPr lang="tr-TR" sz="3700" dirty="0">
                <a:latin typeface="Times New Roman" panose="02020603050405020304" pitchFamily="18" charset="0"/>
                <a:cs typeface="Times New Roman" panose="02020603050405020304" pitchFamily="18" charset="0"/>
              </a:rPr>
            </a:br>
            <a:r>
              <a:rPr lang="tr-TR" sz="3700" dirty="0">
                <a:latin typeface="Times New Roman" panose="02020603050405020304" pitchFamily="18" charset="0"/>
                <a:cs typeface="Times New Roman" panose="02020603050405020304" pitchFamily="18" charset="0"/>
              </a:rPr>
              <a:t>&amp;</a:t>
            </a:r>
            <a:br>
              <a:rPr lang="tr-TR" sz="3700" dirty="0">
                <a:latin typeface="Times New Roman" panose="02020603050405020304" pitchFamily="18" charset="0"/>
                <a:cs typeface="Times New Roman" panose="02020603050405020304" pitchFamily="18" charset="0"/>
              </a:rPr>
            </a:br>
            <a:r>
              <a:rPr lang="tr-TR" sz="3700" dirty="0">
                <a:latin typeface="Times New Roman" panose="02020603050405020304" pitchFamily="18" charset="0"/>
                <a:cs typeface="Times New Roman" panose="02020603050405020304" pitchFamily="18" charset="0"/>
              </a:rPr>
              <a:t> USER INTERFACE</a:t>
            </a:r>
            <a:endParaRPr lang="en-US" sz="3700" dirty="0">
              <a:latin typeface="Times New Roman" panose="02020603050405020304" pitchFamily="18" charset="0"/>
              <a:cs typeface="Times New Roman" panose="02020603050405020304" pitchFamily="18" charset="0"/>
            </a:endParaRPr>
          </a:p>
        </p:txBody>
      </p:sp>
      <p:graphicFrame>
        <p:nvGraphicFramePr>
          <p:cNvPr id="6" name="Content Placeholder 2">
            <a:extLst>
              <a:ext uri="{FF2B5EF4-FFF2-40B4-BE49-F238E27FC236}">
                <a16:creationId xmlns:a16="http://schemas.microsoft.com/office/drawing/2014/main" id="{5FD01857-93D5-4725-9EC0-7E2C14AFE18E}"/>
              </a:ext>
            </a:extLst>
          </p:cNvPr>
          <p:cNvGraphicFramePr>
            <a:graphicFrameLocks noGrp="1"/>
          </p:cNvGraphicFramePr>
          <p:nvPr>
            <p:ph idx="1"/>
            <p:extLst>
              <p:ext uri="{D42A27DB-BD31-4B8C-83A1-F6EECF244321}">
                <p14:modId xmlns:p14="http://schemas.microsoft.com/office/powerpoint/2010/main" val="2117070690"/>
              </p:ext>
            </p:extLst>
          </p:nvPr>
        </p:nvGraphicFramePr>
        <p:xfrm>
          <a:off x="4916553" y="939209"/>
          <a:ext cx="6628804"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455346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18B29-1D4C-484B-979C-862D9905C6C5}"/>
              </a:ext>
            </a:extLst>
          </p:cNvPr>
          <p:cNvSpPr>
            <a:spLocks noGrp="1"/>
          </p:cNvSpPr>
          <p:nvPr>
            <p:ph type="title"/>
          </p:nvPr>
        </p:nvSpPr>
        <p:spPr>
          <a:xfrm>
            <a:off x="4056462" y="609600"/>
            <a:ext cx="5217540" cy="1320800"/>
          </a:xfrm>
        </p:spPr>
        <p:txBody>
          <a:bodyPr vert="horz" lIns="91440" tIns="45720" rIns="91440" bIns="45720" rtlCol="0" anchor="t">
            <a:normAutofit/>
          </a:bodyPr>
          <a:lstStyle/>
          <a:p>
            <a:r>
              <a:rPr lang="en-US" dirty="0">
                <a:latin typeface="Times New Roman" panose="02020603050405020304" pitchFamily="18" charset="0"/>
                <a:cs typeface="Times New Roman" panose="02020603050405020304" pitchFamily="18" charset="0"/>
              </a:rPr>
              <a:t>CANNON SMASH</a:t>
            </a:r>
          </a:p>
        </p:txBody>
      </p:sp>
      <p:pic>
        <p:nvPicPr>
          <p:cNvPr id="10" name="Picture 9">
            <a:extLst>
              <a:ext uri="{FF2B5EF4-FFF2-40B4-BE49-F238E27FC236}">
                <a16:creationId xmlns:a16="http://schemas.microsoft.com/office/drawing/2014/main" id="{6323E469-E143-4886-BB2D-EE12FDBF0025}"/>
              </a:ext>
            </a:extLst>
          </p:cNvPr>
          <p:cNvPicPr/>
          <p:nvPr/>
        </p:nvPicPr>
        <p:blipFill>
          <a:blip r:embed="rId2"/>
          <a:stretch>
            <a:fillRect/>
          </a:stretch>
        </p:blipFill>
        <p:spPr>
          <a:xfrm>
            <a:off x="717643" y="609600"/>
            <a:ext cx="3069907" cy="2601747"/>
          </a:xfrm>
          <a:prstGeom prst="rect">
            <a:avLst/>
          </a:prstGeom>
        </p:spPr>
      </p:pic>
      <p:sp>
        <p:nvSpPr>
          <p:cNvPr id="6" name="TextBox 5">
            <a:extLst>
              <a:ext uri="{FF2B5EF4-FFF2-40B4-BE49-F238E27FC236}">
                <a16:creationId xmlns:a16="http://schemas.microsoft.com/office/drawing/2014/main" id="{8183113F-8B0B-49EE-8469-D2349D0F4DE2}"/>
              </a:ext>
            </a:extLst>
          </p:cNvPr>
          <p:cNvSpPr txBox="1"/>
          <p:nvPr/>
        </p:nvSpPr>
        <p:spPr>
          <a:xfrm>
            <a:off x="4056463" y="2533813"/>
            <a:ext cx="5217539" cy="3880773"/>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sz="2000" dirty="0">
                <a:solidFill>
                  <a:schemeClr val="tx1">
                    <a:lumMod val="75000"/>
                    <a:lumOff val="25000"/>
                  </a:schemeClr>
                </a:solidFill>
                <a:effectLst/>
                <a:latin typeface="Times New Roman" panose="02020603050405020304" pitchFamily="18" charset="0"/>
                <a:cs typeface="Times New Roman" panose="02020603050405020304" pitchFamily="18" charset="0"/>
              </a:rPr>
              <a:t>In Hyper-Casual games, the lines are soft and the models are superficial, but this does not mean that they can be prepared randomly, on the contrary, it is difficult to do something simple differently.</a:t>
            </a:r>
          </a:p>
          <a:p>
            <a:pPr>
              <a:spcBef>
                <a:spcPts val="1000"/>
              </a:spcBef>
              <a:buClr>
                <a:schemeClr val="accent1"/>
              </a:buClr>
              <a:buSzPct val="80000"/>
              <a:buFont typeface="Wingdings 3" charset="2"/>
              <a:buChar char=""/>
            </a:pPr>
            <a:endParaRPr lang="en-US" sz="20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B4896226-D30B-4948-A0F9-96B04F03D59A}"/>
              </a:ext>
            </a:extLst>
          </p:cNvPr>
          <p:cNvPicPr/>
          <p:nvPr/>
        </p:nvPicPr>
        <p:blipFill>
          <a:blip r:embed="rId3"/>
          <a:stretch>
            <a:fillRect/>
          </a:stretch>
        </p:blipFill>
        <p:spPr>
          <a:xfrm>
            <a:off x="831087" y="3439020"/>
            <a:ext cx="2843020" cy="2602341"/>
          </a:xfrm>
          <a:prstGeom prst="rect">
            <a:avLst/>
          </a:prstGeom>
        </p:spPr>
      </p:pic>
    </p:spTree>
    <p:extLst>
      <p:ext uri="{BB962C8B-B14F-4D97-AF65-F5344CB8AC3E}">
        <p14:creationId xmlns:p14="http://schemas.microsoft.com/office/powerpoint/2010/main" val="2530422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126B951-E0FD-47BF-B64F-CD83973C23DE}"/>
              </a:ext>
            </a:extLst>
          </p:cNvPr>
          <p:cNvPicPr>
            <a:picLocks noChangeAspect="1"/>
          </p:cNvPicPr>
          <p:nvPr/>
        </p:nvPicPr>
        <p:blipFill>
          <a:blip r:embed="rId2"/>
          <a:stretch>
            <a:fillRect/>
          </a:stretch>
        </p:blipFill>
        <p:spPr>
          <a:xfrm>
            <a:off x="273895" y="816639"/>
            <a:ext cx="5243967" cy="2281124"/>
          </a:xfrm>
          <a:prstGeom prst="rect">
            <a:avLst/>
          </a:prstGeom>
        </p:spPr>
      </p:pic>
      <p:sp>
        <p:nvSpPr>
          <p:cNvPr id="3" name="Content Placeholder 2">
            <a:extLst>
              <a:ext uri="{FF2B5EF4-FFF2-40B4-BE49-F238E27FC236}">
                <a16:creationId xmlns:a16="http://schemas.microsoft.com/office/drawing/2014/main" id="{A024585A-9245-4494-A13C-88B7B0546D4C}"/>
              </a:ext>
            </a:extLst>
          </p:cNvPr>
          <p:cNvSpPr>
            <a:spLocks noGrp="1"/>
          </p:cNvSpPr>
          <p:nvPr>
            <p:ph idx="1"/>
          </p:nvPr>
        </p:nvSpPr>
        <p:spPr>
          <a:xfrm>
            <a:off x="5517862" y="1819851"/>
            <a:ext cx="4413157" cy="3880773"/>
          </a:xfrm>
        </p:spPr>
        <p:txBody>
          <a:bodyPr>
            <a:normAutofit/>
          </a:bodyPr>
          <a:lstStyle/>
          <a:p>
            <a:pPr>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We decided to define 3 basic colors in the game, these are green, blue and pink tones.</a:t>
            </a: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We modeled our character the human cannonball helmet that many of us have seen in circus-themed movies.</a:t>
            </a: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We increased the traceability of our main character by using a non-theme color.</a:t>
            </a: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800"/>
              </a:spcAft>
            </a:pPr>
            <a:endParaRPr lang="tr-TR"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 name="Picture 5" descr="A screenshot of a video game&#10;&#10;Description automatically generated with medium confidence">
            <a:extLst>
              <a:ext uri="{FF2B5EF4-FFF2-40B4-BE49-F238E27FC236}">
                <a16:creationId xmlns:a16="http://schemas.microsoft.com/office/drawing/2014/main" id="{CACDBD00-AF1E-4FCC-8252-6E0571813F0D}"/>
              </a:ext>
            </a:extLst>
          </p:cNvPr>
          <p:cNvPicPr/>
          <p:nvPr/>
        </p:nvPicPr>
        <p:blipFill>
          <a:blip r:embed="rId3"/>
          <a:stretch>
            <a:fillRect/>
          </a:stretch>
        </p:blipFill>
        <p:spPr>
          <a:xfrm>
            <a:off x="804616" y="3265504"/>
            <a:ext cx="1762754" cy="3377892"/>
          </a:xfrm>
          <a:prstGeom prst="rect">
            <a:avLst/>
          </a:prstGeom>
        </p:spPr>
      </p:pic>
      <p:pic>
        <p:nvPicPr>
          <p:cNvPr id="5" name="Picture 4" descr="A screenshot of a computer&#10;&#10;Description automatically generated with medium confidence">
            <a:extLst>
              <a:ext uri="{FF2B5EF4-FFF2-40B4-BE49-F238E27FC236}">
                <a16:creationId xmlns:a16="http://schemas.microsoft.com/office/drawing/2014/main" id="{F36677C8-A2E5-4B6E-A720-F519AF3AAD77}"/>
              </a:ext>
            </a:extLst>
          </p:cNvPr>
          <p:cNvPicPr/>
          <p:nvPr/>
        </p:nvPicPr>
        <p:blipFill>
          <a:blip r:embed="rId4"/>
          <a:stretch>
            <a:fillRect/>
          </a:stretch>
        </p:blipFill>
        <p:spPr>
          <a:xfrm>
            <a:off x="3098089" y="3265504"/>
            <a:ext cx="1762755" cy="3377892"/>
          </a:xfrm>
          <a:prstGeom prst="rect">
            <a:avLst/>
          </a:prstGeom>
        </p:spPr>
      </p:pic>
    </p:spTree>
    <p:extLst>
      <p:ext uri="{BB962C8B-B14F-4D97-AF65-F5344CB8AC3E}">
        <p14:creationId xmlns:p14="http://schemas.microsoft.com/office/powerpoint/2010/main" val="37250560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1EBA47-126B-4E85-95F4-8506FB338E7A}"/>
              </a:ext>
            </a:extLst>
          </p:cNvPr>
          <p:cNvPicPr/>
          <p:nvPr/>
        </p:nvPicPr>
        <p:blipFill>
          <a:blip r:embed="rId2"/>
          <a:stretch>
            <a:fillRect/>
          </a:stretch>
        </p:blipFill>
        <p:spPr>
          <a:xfrm>
            <a:off x="677333" y="819465"/>
            <a:ext cx="5421162" cy="2182017"/>
          </a:xfrm>
          <a:prstGeom prst="rect">
            <a:avLst/>
          </a:prstGeom>
        </p:spPr>
      </p:pic>
      <p:sp>
        <p:nvSpPr>
          <p:cNvPr id="3" name="Content Placeholder 2">
            <a:extLst>
              <a:ext uri="{FF2B5EF4-FFF2-40B4-BE49-F238E27FC236}">
                <a16:creationId xmlns:a16="http://schemas.microsoft.com/office/drawing/2014/main" id="{B0B1CEE0-3B4F-41AB-9272-C5270CEA3A06}"/>
              </a:ext>
            </a:extLst>
          </p:cNvPr>
          <p:cNvSpPr>
            <a:spLocks noGrp="1"/>
          </p:cNvSpPr>
          <p:nvPr>
            <p:ph idx="1"/>
          </p:nvPr>
        </p:nvSpPr>
        <p:spPr>
          <a:xfrm>
            <a:off x="6343484" y="2160589"/>
            <a:ext cx="2930517" cy="3880773"/>
          </a:xfrm>
        </p:spPr>
        <p:txBody>
          <a:bodyPr>
            <a:normAutofit/>
          </a:bodyPr>
          <a:lstStyle/>
          <a:p>
            <a:pPr>
              <a:spcAft>
                <a:spcPts val="800"/>
              </a:spcAft>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Coming to the environment of the game, we kept the ground very simple to avoid distractions, it was important for us to contrast with the characters and cannonball.</a:t>
            </a:r>
            <a:endParaRPr lang="tr-TR" sz="1700"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800"/>
              </a:spcAft>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Outside of this surface, we have given the feeling of infinity with rectangular prisms accompanied by blue fog, so the user will not feel constrained.</a:t>
            </a:r>
            <a:endParaRPr lang="tr-TR" sz="17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tr-TR" sz="17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BA533D2-DCB6-4CC5-9CF2-AC4814817424}"/>
              </a:ext>
            </a:extLst>
          </p:cNvPr>
          <p:cNvPicPr/>
          <p:nvPr/>
        </p:nvPicPr>
        <p:blipFill>
          <a:blip r:embed="rId3"/>
          <a:stretch>
            <a:fillRect/>
          </a:stretch>
        </p:blipFill>
        <p:spPr>
          <a:xfrm>
            <a:off x="1848068" y="3439020"/>
            <a:ext cx="3079694" cy="2602341"/>
          </a:xfrm>
          <a:prstGeom prst="rect">
            <a:avLst/>
          </a:prstGeom>
        </p:spPr>
      </p:pic>
    </p:spTree>
    <p:extLst>
      <p:ext uri="{BB962C8B-B14F-4D97-AF65-F5344CB8AC3E}">
        <p14:creationId xmlns:p14="http://schemas.microsoft.com/office/powerpoint/2010/main" val="67288494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169</TotalTime>
  <Words>881</Words>
  <Application>Microsoft Office PowerPoint</Application>
  <PresentationFormat>Widescreen</PresentationFormat>
  <Paragraphs>55</Paragraphs>
  <Slides>20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Symbol</vt:lpstr>
      <vt:lpstr>Times New Roman</vt:lpstr>
      <vt:lpstr>Trebuchet MS</vt:lpstr>
      <vt:lpstr>Wingdings 3</vt:lpstr>
      <vt:lpstr>Facet</vt:lpstr>
      <vt:lpstr>    Prof. Dr. Hüseyin Akcan  Atahan Ekici Egemen Ustaoğlu </vt:lpstr>
      <vt:lpstr>PowerPoint Presentation</vt:lpstr>
      <vt:lpstr>PROBLEM STATEMENT</vt:lpstr>
      <vt:lpstr>WHY IS THE PROJECT WORTH DOING </vt:lpstr>
      <vt:lpstr>GRAPHICS </vt:lpstr>
      <vt:lpstr>MODELLING  &amp;  USER INTERFACE</vt:lpstr>
      <vt:lpstr>CANNON SMASH</vt:lpstr>
      <vt:lpstr>PowerPoint Presentation</vt:lpstr>
      <vt:lpstr>PowerPoint Presentation</vt:lpstr>
      <vt:lpstr>PowerPoint Presentation</vt:lpstr>
      <vt:lpstr>PowerPoint Presentation</vt:lpstr>
      <vt:lpstr>Fleptris</vt:lpstr>
      <vt:lpstr>PowerPoint Presentation</vt:lpstr>
      <vt:lpstr>PowerPoint Presentation</vt:lpstr>
      <vt:lpstr>PowerPoint Presentation</vt:lpstr>
      <vt:lpstr>DEVELOPMENT  </vt:lpstr>
      <vt:lpstr>PowerPoint Presentation</vt:lpstr>
      <vt:lpstr>We used many game development plugins and assets in our project. </vt:lpstr>
      <vt:lpstr>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DENEME  </dc:title>
  <dc:creator>Egemen Ustaoğlu</dc:creator>
  <cp:lastModifiedBy>Atahan Ekici</cp:lastModifiedBy>
  <cp:revision>21</cp:revision>
  <dcterms:created xsi:type="dcterms:W3CDTF">2021-02-05T18:02:45Z</dcterms:created>
  <dcterms:modified xsi:type="dcterms:W3CDTF">2021-06-25T18:51:23Z</dcterms:modified>
</cp:coreProperties>
</file>

<file path=docProps/thumbnail.jpeg>
</file>